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11"/>
  </p:notesMasterIdLst>
  <p:sldIdLst>
    <p:sldId id="256" r:id="rId2"/>
    <p:sldId id="263" r:id="rId3"/>
    <p:sldId id="257" r:id="rId4"/>
    <p:sldId id="258" r:id="rId5"/>
    <p:sldId id="259" r:id="rId6"/>
    <p:sldId id="260" r:id="rId7"/>
    <p:sldId id="261" r:id="rId8"/>
    <p:sldId id="262" r:id="rId9"/>
    <p:sldId id="264" r:id="rId1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308" autoAdjust="0"/>
  </p:normalViewPr>
  <p:slideViewPr>
    <p:cSldViewPr showGuides="1">
      <p:cViewPr>
        <p:scale>
          <a:sx n="89" d="100"/>
          <a:sy n="89" d="100"/>
        </p:scale>
        <p:origin x="-618" y="-348"/>
      </p:cViewPr>
      <p:guideLst>
        <p:guide orient="horz" pos="2160"/>
        <p:guide pos="2880"/>
      </p:guideLst>
    </p:cSldViewPr>
  </p:slideViewPr>
  <p:notesTextViewPr>
    <p:cViewPr>
      <p:scale>
        <a:sx n="1" d="1"/>
        <a:sy n="1" d="1"/>
      </p:scale>
      <p:origin x="0" y="0"/>
    </p:cViewPr>
  </p:notesTextViewPr>
  <p:sorterViewPr>
    <p:cViewPr>
      <p:scale>
        <a:sx n="200" d="100"/>
        <a:sy n="200" d="100"/>
      </p:scale>
      <p:origin x="0" y="714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BE"/>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D0CCEBC-52CF-4ADF-9D38-0CB747BD4988}" type="datetimeFigureOut">
              <a:rPr lang="fr-BE" smtClean="0"/>
              <a:t>03-03-17</a:t>
            </a:fld>
            <a:endParaRPr lang="fr-BE"/>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BE"/>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BE"/>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ED0ED73-B046-46F5-A600-E10110E50E1C}" type="slidenum">
              <a:rPr lang="fr-BE" smtClean="0"/>
              <a:t>‹N°›</a:t>
            </a:fld>
            <a:endParaRPr lang="fr-BE"/>
          </a:p>
        </p:txBody>
      </p:sp>
    </p:spTree>
    <p:extLst>
      <p:ext uri="{BB962C8B-B14F-4D97-AF65-F5344CB8AC3E}">
        <p14:creationId xmlns:p14="http://schemas.microsoft.com/office/powerpoint/2010/main" val="37761406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3ED0ED73-B046-46F5-A600-E10110E50E1C}" type="slidenum">
              <a:rPr lang="fr-BE" smtClean="0"/>
              <a:t>5</a:t>
            </a:fld>
            <a:endParaRPr lang="fr-BE"/>
          </a:p>
        </p:txBody>
      </p:sp>
    </p:spTree>
    <p:extLst>
      <p:ext uri="{BB962C8B-B14F-4D97-AF65-F5344CB8AC3E}">
        <p14:creationId xmlns:p14="http://schemas.microsoft.com/office/powerpoint/2010/main" val="35277452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BE" dirty="0"/>
          </a:p>
        </p:txBody>
      </p:sp>
      <p:sp>
        <p:nvSpPr>
          <p:cNvPr id="4" name="Espace réservé du numéro de diapositive 3"/>
          <p:cNvSpPr>
            <a:spLocks noGrp="1"/>
          </p:cNvSpPr>
          <p:nvPr>
            <p:ph type="sldNum" sz="quarter" idx="10"/>
          </p:nvPr>
        </p:nvSpPr>
        <p:spPr/>
        <p:txBody>
          <a:bodyPr/>
          <a:lstStyle/>
          <a:p>
            <a:fld id="{3ED0ED73-B046-46F5-A600-E10110E50E1C}" type="slidenum">
              <a:rPr lang="fr-BE" smtClean="0"/>
              <a:t>8</a:t>
            </a:fld>
            <a:endParaRPr lang="fr-BE"/>
          </a:p>
        </p:txBody>
      </p:sp>
    </p:spTree>
    <p:extLst>
      <p:ext uri="{BB962C8B-B14F-4D97-AF65-F5344CB8AC3E}">
        <p14:creationId xmlns:p14="http://schemas.microsoft.com/office/powerpoint/2010/main" val="40038951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fr-FR" smtClean="0"/>
              <a:t>Modifiez le style du titre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61AE98E0-68FA-45D3-9B5E-C7941B008BD3}" type="datetimeFigureOut">
              <a:rPr lang="fr-BE" smtClean="0"/>
              <a:t>03-03-17</a:t>
            </a:fld>
            <a:endParaRPr lang="fr-BE" dirty="0"/>
          </a:p>
        </p:txBody>
      </p:sp>
      <p:sp>
        <p:nvSpPr>
          <p:cNvPr id="5" name="Footer Placeholder 4"/>
          <p:cNvSpPr>
            <a:spLocks noGrp="1"/>
          </p:cNvSpPr>
          <p:nvPr>
            <p:ph type="ftr" sz="quarter" idx="11"/>
          </p:nvPr>
        </p:nvSpPr>
        <p:spPr/>
        <p:txBody>
          <a:bodyPr/>
          <a:lstStyle/>
          <a:p>
            <a:endParaRPr lang="fr-BE" dirty="0"/>
          </a:p>
        </p:txBody>
      </p:sp>
      <p:sp>
        <p:nvSpPr>
          <p:cNvPr id="6" name="Slide Number Placeholder 5"/>
          <p:cNvSpPr>
            <a:spLocks noGrp="1"/>
          </p:cNvSpPr>
          <p:nvPr>
            <p:ph type="sldNum" sz="quarter" idx="12"/>
          </p:nvPr>
        </p:nvSpPr>
        <p:spPr/>
        <p:txBody>
          <a:bodyPr/>
          <a:lstStyle/>
          <a:p>
            <a:fld id="{FC9FE7EB-F96C-4818-A021-C4B4F5E2E932}" type="slidenum">
              <a:rPr lang="fr-BE" smtClean="0"/>
              <a:t>‹N°›</a:t>
            </a:fld>
            <a:endParaRPr lang="fr-BE"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61AE98E0-68FA-45D3-9B5E-C7941B008BD3}" type="datetimeFigureOut">
              <a:rPr lang="fr-BE" smtClean="0"/>
              <a:t>03-03-17</a:t>
            </a:fld>
            <a:endParaRPr lang="fr-BE" dirty="0"/>
          </a:p>
        </p:txBody>
      </p:sp>
      <p:sp>
        <p:nvSpPr>
          <p:cNvPr id="5" name="Footer Placeholder 4"/>
          <p:cNvSpPr>
            <a:spLocks noGrp="1"/>
          </p:cNvSpPr>
          <p:nvPr>
            <p:ph type="ftr" sz="quarter" idx="11"/>
          </p:nvPr>
        </p:nvSpPr>
        <p:spPr/>
        <p:txBody>
          <a:bodyPr/>
          <a:lstStyle/>
          <a:p>
            <a:endParaRPr lang="fr-BE" dirty="0"/>
          </a:p>
        </p:txBody>
      </p:sp>
      <p:sp>
        <p:nvSpPr>
          <p:cNvPr id="6" name="Slide Number Placeholder 5"/>
          <p:cNvSpPr>
            <a:spLocks noGrp="1"/>
          </p:cNvSpPr>
          <p:nvPr>
            <p:ph type="sldNum" sz="quarter" idx="12"/>
          </p:nvPr>
        </p:nvSpPr>
        <p:spPr/>
        <p:txBody>
          <a:bodyPr/>
          <a:lstStyle/>
          <a:p>
            <a:fld id="{FC9FE7EB-F96C-4818-A021-C4B4F5E2E932}" type="slidenum">
              <a:rPr lang="fr-BE" smtClean="0"/>
              <a:t>‹N°›</a:t>
            </a:fld>
            <a:endParaRPr lang="fr-BE"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61AE98E0-68FA-45D3-9B5E-C7941B008BD3}" type="datetimeFigureOut">
              <a:rPr lang="fr-BE" smtClean="0"/>
              <a:t>03-03-17</a:t>
            </a:fld>
            <a:endParaRPr lang="fr-BE" dirty="0"/>
          </a:p>
        </p:txBody>
      </p:sp>
      <p:sp>
        <p:nvSpPr>
          <p:cNvPr id="5" name="Footer Placeholder 4"/>
          <p:cNvSpPr>
            <a:spLocks noGrp="1"/>
          </p:cNvSpPr>
          <p:nvPr>
            <p:ph type="ftr" sz="quarter" idx="11"/>
          </p:nvPr>
        </p:nvSpPr>
        <p:spPr/>
        <p:txBody>
          <a:bodyPr/>
          <a:lstStyle/>
          <a:p>
            <a:endParaRPr lang="fr-BE" dirty="0"/>
          </a:p>
        </p:txBody>
      </p:sp>
      <p:sp>
        <p:nvSpPr>
          <p:cNvPr id="6" name="Slide Number Placeholder 5"/>
          <p:cNvSpPr>
            <a:spLocks noGrp="1"/>
          </p:cNvSpPr>
          <p:nvPr>
            <p:ph type="sldNum" sz="quarter" idx="12"/>
          </p:nvPr>
        </p:nvSpPr>
        <p:spPr/>
        <p:txBody>
          <a:bodyPr/>
          <a:lstStyle/>
          <a:p>
            <a:fld id="{FC9FE7EB-F96C-4818-A021-C4B4F5E2E932}" type="slidenum">
              <a:rPr lang="fr-BE" smtClean="0"/>
              <a:t>‹N°›</a:t>
            </a:fld>
            <a:endParaRPr lang="fr-BE" dirty="0"/>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fr-FR" smtClean="0"/>
              <a:t>Modifiez le style du titre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61AE98E0-68FA-45D3-9B5E-C7941B008BD3}" type="datetimeFigureOut">
              <a:rPr lang="fr-BE" smtClean="0"/>
              <a:t>03-03-17</a:t>
            </a:fld>
            <a:endParaRPr lang="fr-BE" dirty="0"/>
          </a:p>
        </p:txBody>
      </p:sp>
      <p:sp>
        <p:nvSpPr>
          <p:cNvPr id="5" name="Footer Placeholder 4"/>
          <p:cNvSpPr>
            <a:spLocks noGrp="1"/>
          </p:cNvSpPr>
          <p:nvPr>
            <p:ph type="ftr" sz="quarter" idx="11"/>
          </p:nvPr>
        </p:nvSpPr>
        <p:spPr/>
        <p:txBody>
          <a:bodyPr/>
          <a:lstStyle/>
          <a:p>
            <a:endParaRPr lang="fr-BE" dirty="0"/>
          </a:p>
        </p:txBody>
      </p:sp>
      <p:sp>
        <p:nvSpPr>
          <p:cNvPr id="6" name="Slide Number Placeholder 5"/>
          <p:cNvSpPr>
            <a:spLocks noGrp="1"/>
          </p:cNvSpPr>
          <p:nvPr>
            <p:ph type="sldNum" sz="quarter" idx="12"/>
          </p:nvPr>
        </p:nvSpPr>
        <p:spPr/>
        <p:txBody>
          <a:bodyPr/>
          <a:lstStyle/>
          <a:p>
            <a:fld id="{FC9FE7EB-F96C-4818-A021-C4B4F5E2E932}" type="slidenum">
              <a:rPr lang="fr-BE" smtClean="0"/>
              <a:t>‹N°›</a:t>
            </a:fld>
            <a:endParaRPr lang="fr-BE" dirty="0"/>
          </a:p>
        </p:txBody>
      </p:sp>
      <p:sp>
        <p:nvSpPr>
          <p:cNvPr id="7" name="Title 6"/>
          <p:cNvSpPr>
            <a:spLocks noGrp="1"/>
          </p:cNvSpPr>
          <p:nvPr>
            <p:ph type="title"/>
          </p:nvPr>
        </p:nvSpPr>
        <p:spPr/>
        <p:txBody>
          <a:bodyPr/>
          <a:lstStyle/>
          <a:p>
            <a:r>
              <a:rPr lang="fr-FR" smtClean="0"/>
              <a:t>Modifiez le style du titre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fr-FR" smtClean="0"/>
              <a:t>Modifiez le style du titre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61AE98E0-68FA-45D3-9B5E-C7941B008BD3}" type="datetimeFigureOut">
              <a:rPr lang="fr-BE" smtClean="0"/>
              <a:t>03-03-17</a:t>
            </a:fld>
            <a:endParaRPr lang="fr-BE" dirty="0"/>
          </a:p>
        </p:txBody>
      </p:sp>
      <p:sp>
        <p:nvSpPr>
          <p:cNvPr id="5" name="Footer Placeholder 4"/>
          <p:cNvSpPr>
            <a:spLocks noGrp="1"/>
          </p:cNvSpPr>
          <p:nvPr>
            <p:ph type="ftr" sz="quarter" idx="11"/>
          </p:nvPr>
        </p:nvSpPr>
        <p:spPr/>
        <p:txBody>
          <a:bodyPr/>
          <a:lstStyle/>
          <a:p>
            <a:endParaRPr lang="fr-BE" dirty="0"/>
          </a:p>
        </p:txBody>
      </p:sp>
      <p:sp>
        <p:nvSpPr>
          <p:cNvPr id="6" name="Slide Number Placeholder 5"/>
          <p:cNvSpPr>
            <a:spLocks noGrp="1"/>
          </p:cNvSpPr>
          <p:nvPr>
            <p:ph type="sldNum" sz="quarter" idx="12"/>
          </p:nvPr>
        </p:nvSpPr>
        <p:spPr/>
        <p:txBody>
          <a:bodyPr/>
          <a:lstStyle/>
          <a:p>
            <a:fld id="{FC9FE7EB-F96C-4818-A021-C4B4F5E2E932}" type="slidenum">
              <a:rPr lang="fr-BE" smtClean="0"/>
              <a:t>‹N°›</a:t>
            </a:fld>
            <a:endParaRPr lang="fr-BE"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5" name="Date Placeholder 4"/>
          <p:cNvSpPr>
            <a:spLocks noGrp="1"/>
          </p:cNvSpPr>
          <p:nvPr>
            <p:ph type="dt" sz="half" idx="10"/>
          </p:nvPr>
        </p:nvSpPr>
        <p:spPr/>
        <p:txBody>
          <a:bodyPr/>
          <a:lstStyle/>
          <a:p>
            <a:fld id="{61AE98E0-68FA-45D3-9B5E-C7941B008BD3}" type="datetimeFigureOut">
              <a:rPr lang="fr-BE" smtClean="0"/>
              <a:t>03-03-17</a:t>
            </a:fld>
            <a:endParaRPr lang="fr-BE" dirty="0"/>
          </a:p>
        </p:txBody>
      </p:sp>
      <p:sp>
        <p:nvSpPr>
          <p:cNvPr id="6" name="Footer Placeholder 5"/>
          <p:cNvSpPr>
            <a:spLocks noGrp="1"/>
          </p:cNvSpPr>
          <p:nvPr>
            <p:ph type="ftr" sz="quarter" idx="11"/>
          </p:nvPr>
        </p:nvSpPr>
        <p:spPr/>
        <p:txBody>
          <a:bodyPr/>
          <a:lstStyle/>
          <a:p>
            <a:endParaRPr lang="fr-BE" dirty="0"/>
          </a:p>
        </p:txBody>
      </p:sp>
      <p:sp>
        <p:nvSpPr>
          <p:cNvPr id="7" name="Slide Number Placeholder 6"/>
          <p:cNvSpPr>
            <a:spLocks noGrp="1"/>
          </p:cNvSpPr>
          <p:nvPr>
            <p:ph type="sldNum" sz="quarter" idx="12"/>
          </p:nvPr>
        </p:nvSpPr>
        <p:spPr/>
        <p:txBody>
          <a:bodyPr/>
          <a:lstStyle/>
          <a:p>
            <a:fld id="{FC9FE7EB-F96C-4818-A021-C4B4F5E2E932}" type="slidenum">
              <a:rPr lang="fr-BE" smtClean="0"/>
              <a:t>‹N°›</a:t>
            </a:fld>
            <a:endParaRPr lang="fr-BE" dirty="0"/>
          </a:p>
        </p:txBody>
      </p:sp>
      <p:sp>
        <p:nvSpPr>
          <p:cNvPr id="9" name="Content Placeholder 8"/>
          <p:cNvSpPr>
            <a:spLocks noGrp="1"/>
          </p:cNvSpPr>
          <p:nvPr>
            <p:ph sz="quarter" idx="13"/>
          </p:nvPr>
        </p:nvSpPr>
        <p:spPr>
          <a:xfrm>
            <a:off x="676655" y="2679192"/>
            <a:ext cx="3822192" cy="34472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61AE98E0-68FA-45D3-9B5E-C7941B008BD3}" type="datetimeFigureOut">
              <a:rPr lang="fr-BE" smtClean="0"/>
              <a:t>03-03-17</a:t>
            </a:fld>
            <a:endParaRPr lang="fr-BE" dirty="0"/>
          </a:p>
        </p:txBody>
      </p:sp>
      <p:sp>
        <p:nvSpPr>
          <p:cNvPr id="8" name="Footer Placeholder 7"/>
          <p:cNvSpPr>
            <a:spLocks noGrp="1"/>
          </p:cNvSpPr>
          <p:nvPr>
            <p:ph type="ftr" sz="quarter" idx="11"/>
          </p:nvPr>
        </p:nvSpPr>
        <p:spPr/>
        <p:txBody>
          <a:bodyPr/>
          <a:lstStyle/>
          <a:p>
            <a:endParaRPr lang="fr-BE" dirty="0"/>
          </a:p>
        </p:txBody>
      </p:sp>
      <p:sp>
        <p:nvSpPr>
          <p:cNvPr id="9" name="Slide Number Placeholder 8"/>
          <p:cNvSpPr>
            <a:spLocks noGrp="1"/>
          </p:cNvSpPr>
          <p:nvPr>
            <p:ph type="sldNum" sz="quarter" idx="12"/>
          </p:nvPr>
        </p:nvSpPr>
        <p:spPr/>
        <p:txBody>
          <a:bodyPr/>
          <a:lstStyle/>
          <a:p>
            <a:fld id="{FC9FE7EB-F96C-4818-A021-C4B4F5E2E932}" type="slidenum">
              <a:rPr lang="fr-BE" smtClean="0"/>
              <a:t>‹N°›</a:t>
            </a:fld>
            <a:endParaRPr lang="fr-BE"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a:p>
        </p:txBody>
      </p:sp>
      <p:sp>
        <p:nvSpPr>
          <p:cNvPr id="3" name="Date Placeholder 2"/>
          <p:cNvSpPr>
            <a:spLocks noGrp="1"/>
          </p:cNvSpPr>
          <p:nvPr>
            <p:ph type="dt" sz="half" idx="10"/>
          </p:nvPr>
        </p:nvSpPr>
        <p:spPr/>
        <p:txBody>
          <a:bodyPr/>
          <a:lstStyle/>
          <a:p>
            <a:fld id="{61AE98E0-68FA-45D3-9B5E-C7941B008BD3}" type="datetimeFigureOut">
              <a:rPr lang="fr-BE" smtClean="0"/>
              <a:t>03-03-17</a:t>
            </a:fld>
            <a:endParaRPr lang="fr-BE" dirty="0"/>
          </a:p>
        </p:txBody>
      </p:sp>
      <p:sp>
        <p:nvSpPr>
          <p:cNvPr id="4" name="Footer Placeholder 3"/>
          <p:cNvSpPr>
            <a:spLocks noGrp="1"/>
          </p:cNvSpPr>
          <p:nvPr>
            <p:ph type="ftr" sz="quarter" idx="11"/>
          </p:nvPr>
        </p:nvSpPr>
        <p:spPr/>
        <p:txBody>
          <a:bodyPr/>
          <a:lstStyle/>
          <a:p>
            <a:endParaRPr lang="fr-BE" dirty="0"/>
          </a:p>
        </p:txBody>
      </p:sp>
      <p:sp>
        <p:nvSpPr>
          <p:cNvPr id="5" name="Slide Number Placeholder 4"/>
          <p:cNvSpPr>
            <a:spLocks noGrp="1"/>
          </p:cNvSpPr>
          <p:nvPr>
            <p:ph type="sldNum" sz="quarter" idx="12"/>
          </p:nvPr>
        </p:nvSpPr>
        <p:spPr/>
        <p:txBody>
          <a:bodyPr/>
          <a:lstStyle/>
          <a:p>
            <a:fld id="{FC9FE7EB-F96C-4818-A021-C4B4F5E2E932}" type="slidenum">
              <a:rPr lang="fr-BE" smtClean="0"/>
              <a:t>‹N°›</a:t>
            </a:fld>
            <a:endParaRPr lang="fr-BE"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61AE98E0-68FA-45D3-9B5E-C7941B008BD3}" type="datetimeFigureOut">
              <a:rPr lang="fr-BE" smtClean="0"/>
              <a:t>03-03-17</a:t>
            </a:fld>
            <a:endParaRPr lang="fr-BE" dirty="0"/>
          </a:p>
        </p:txBody>
      </p:sp>
      <p:sp>
        <p:nvSpPr>
          <p:cNvPr id="3" name="Footer Placeholder 2"/>
          <p:cNvSpPr>
            <a:spLocks noGrp="1"/>
          </p:cNvSpPr>
          <p:nvPr>
            <p:ph type="ftr" sz="quarter" idx="11"/>
          </p:nvPr>
        </p:nvSpPr>
        <p:spPr/>
        <p:txBody>
          <a:bodyPr/>
          <a:lstStyle/>
          <a:p>
            <a:endParaRPr lang="fr-BE" dirty="0"/>
          </a:p>
        </p:txBody>
      </p:sp>
      <p:sp>
        <p:nvSpPr>
          <p:cNvPr id="4" name="Slide Number Placeholder 3"/>
          <p:cNvSpPr>
            <a:spLocks noGrp="1"/>
          </p:cNvSpPr>
          <p:nvPr>
            <p:ph type="sldNum" sz="quarter" idx="12"/>
          </p:nvPr>
        </p:nvSpPr>
        <p:spPr/>
        <p:txBody>
          <a:bodyPr/>
          <a:lstStyle/>
          <a:p>
            <a:fld id="{FC9FE7EB-F96C-4818-A021-C4B4F5E2E932}" type="slidenum">
              <a:rPr lang="fr-BE" smtClean="0"/>
              <a:t>‹N°›</a:t>
            </a:fld>
            <a:endParaRPr lang="fr-BE"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61AE98E0-68FA-45D3-9B5E-C7941B008BD3}" type="datetimeFigureOut">
              <a:rPr lang="fr-BE" smtClean="0"/>
              <a:t>03-03-17</a:t>
            </a:fld>
            <a:endParaRPr lang="fr-BE" dirty="0"/>
          </a:p>
        </p:txBody>
      </p:sp>
      <p:sp>
        <p:nvSpPr>
          <p:cNvPr id="6" name="Footer Placeholder 5"/>
          <p:cNvSpPr>
            <a:spLocks noGrp="1"/>
          </p:cNvSpPr>
          <p:nvPr>
            <p:ph type="ftr" sz="quarter" idx="11"/>
          </p:nvPr>
        </p:nvSpPr>
        <p:spPr/>
        <p:txBody>
          <a:bodyPr/>
          <a:lstStyle/>
          <a:p>
            <a:endParaRPr lang="fr-BE" dirty="0"/>
          </a:p>
        </p:txBody>
      </p:sp>
      <p:sp>
        <p:nvSpPr>
          <p:cNvPr id="7" name="Slide Number Placeholder 6"/>
          <p:cNvSpPr>
            <a:spLocks noGrp="1"/>
          </p:cNvSpPr>
          <p:nvPr>
            <p:ph type="sldNum" sz="quarter" idx="12"/>
          </p:nvPr>
        </p:nvSpPr>
        <p:spPr/>
        <p:txBody>
          <a:bodyPr/>
          <a:lstStyle/>
          <a:p>
            <a:fld id="{FC9FE7EB-F96C-4818-A021-C4B4F5E2E932}" type="slidenum">
              <a:rPr lang="fr-BE" smtClean="0"/>
              <a:t>‹N°›</a:t>
            </a:fld>
            <a:endParaRPr lang="fr-BE" dirty="0"/>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fr-FR" smtClean="0"/>
              <a:t>Modifiez le style du titre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fr-FR" smtClean="0"/>
              <a:t>Modifiez le style du titre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61AE98E0-68FA-45D3-9B5E-C7941B008BD3}" type="datetimeFigureOut">
              <a:rPr lang="fr-BE" smtClean="0"/>
              <a:t>03-03-17</a:t>
            </a:fld>
            <a:endParaRPr lang="fr-BE" dirty="0"/>
          </a:p>
        </p:txBody>
      </p:sp>
      <p:sp>
        <p:nvSpPr>
          <p:cNvPr id="6" name="Footer Placeholder 5"/>
          <p:cNvSpPr>
            <a:spLocks noGrp="1"/>
          </p:cNvSpPr>
          <p:nvPr>
            <p:ph type="ftr" sz="quarter" idx="11"/>
          </p:nvPr>
        </p:nvSpPr>
        <p:spPr/>
        <p:txBody>
          <a:bodyPr/>
          <a:lstStyle/>
          <a:p>
            <a:endParaRPr lang="fr-BE" dirty="0"/>
          </a:p>
        </p:txBody>
      </p:sp>
      <p:sp>
        <p:nvSpPr>
          <p:cNvPr id="7" name="Slide Number Placeholder 6"/>
          <p:cNvSpPr>
            <a:spLocks noGrp="1"/>
          </p:cNvSpPr>
          <p:nvPr>
            <p:ph type="sldNum" sz="quarter" idx="12"/>
          </p:nvPr>
        </p:nvSpPr>
        <p:spPr/>
        <p:txBody>
          <a:bodyPr/>
          <a:lstStyle/>
          <a:p>
            <a:fld id="{FC9FE7EB-F96C-4818-A021-C4B4F5E2E932}" type="slidenum">
              <a:rPr lang="fr-BE" smtClean="0"/>
              <a:t>‹N°›</a:t>
            </a:fld>
            <a:endParaRPr lang="fr-BE" dirty="0"/>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fr-FR" smtClean="0"/>
              <a:t>Modifiez le style du titre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61AE98E0-68FA-45D3-9B5E-C7941B008BD3}" type="datetimeFigureOut">
              <a:rPr lang="fr-BE" smtClean="0"/>
              <a:t>03-03-17</a:t>
            </a:fld>
            <a:endParaRPr lang="fr-BE" dirty="0"/>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fr-BE" dirty="0"/>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FC9FE7EB-F96C-4818-A021-C4B4F5E2E932}" type="slidenum">
              <a:rPr lang="fr-BE" smtClean="0"/>
              <a:t>‹N°›</a:t>
            </a:fld>
            <a:endParaRPr lang="fr-BE" dirty="0"/>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107.be/"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899592" y="116632"/>
            <a:ext cx="7704856" cy="1368152"/>
          </a:xfrm>
        </p:spPr>
        <p:txBody>
          <a:bodyPr>
            <a:normAutofit/>
          </a:bodyPr>
          <a:lstStyle/>
          <a:p>
            <a:r>
              <a:rPr lang="fr-BE" sz="2400" b="1" dirty="0"/>
              <a:t>Plate –Forme de concertation en Santé Mentale</a:t>
            </a:r>
            <a:br>
              <a:rPr lang="fr-BE" sz="2400" b="1" dirty="0"/>
            </a:br>
            <a:r>
              <a:rPr lang="fr-BE" sz="2400" b="1" dirty="0"/>
              <a:t>de la Province de Luxembourg</a:t>
            </a:r>
            <a:br>
              <a:rPr lang="fr-BE" sz="2400" b="1" dirty="0"/>
            </a:br>
            <a:endParaRPr lang="fr-BE" sz="2400" dirty="0"/>
          </a:p>
        </p:txBody>
      </p:sp>
      <p:sp>
        <p:nvSpPr>
          <p:cNvPr id="3" name="Sous-titre 2"/>
          <p:cNvSpPr>
            <a:spLocks noGrp="1"/>
          </p:cNvSpPr>
          <p:nvPr>
            <p:ph type="subTitle" idx="1"/>
          </p:nvPr>
        </p:nvSpPr>
        <p:spPr>
          <a:xfrm>
            <a:off x="827584" y="1628800"/>
            <a:ext cx="6800800" cy="4608512"/>
          </a:xfrm>
        </p:spPr>
        <p:txBody>
          <a:bodyPr>
            <a:noAutofit/>
          </a:bodyPr>
          <a:lstStyle/>
          <a:p>
            <a:pPr>
              <a:spcBef>
                <a:spcPts val="0"/>
              </a:spcBef>
            </a:pPr>
            <a:r>
              <a:rPr lang="fr-BE" sz="2800" b="1" dirty="0"/>
              <a:t/>
            </a:r>
            <a:br>
              <a:rPr lang="fr-BE" sz="2800" b="1" dirty="0"/>
            </a:br>
            <a:r>
              <a:rPr lang="fr-BE" sz="2400" b="1" dirty="0" smtClean="0"/>
              <a:t>De </a:t>
            </a:r>
            <a:r>
              <a:rPr lang="fr-BE" sz="2400" b="1" dirty="0"/>
              <a:t>l’asile au  </a:t>
            </a:r>
            <a:r>
              <a:rPr lang="fr-BE" sz="2400" b="1" dirty="0">
                <a:hlinkClick r:id="rId2"/>
              </a:rPr>
              <a:t>www.107.be</a:t>
            </a:r>
            <a:r>
              <a:rPr lang="fr-BE" sz="2400" b="1" dirty="0"/>
              <a:t>: </a:t>
            </a:r>
            <a:endParaRPr lang="fr-BE" sz="2400" b="1" dirty="0" smtClean="0"/>
          </a:p>
          <a:p>
            <a:pPr>
              <a:spcBef>
                <a:spcPts val="0"/>
              </a:spcBef>
            </a:pPr>
            <a:r>
              <a:rPr lang="fr-BE" sz="2400" b="1" dirty="0" smtClean="0"/>
              <a:t>À </a:t>
            </a:r>
            <a:r>
              <a:rPr lang="fr-BE" sz="2400" b="1" dirty="0"/>
              <a:t>chaque réseau sa santé totale</a:t>
            </a:r>
            <a:r>
              <a:rPr lang="fr-BE" sz="2400" b="1" dirty="0" smtClean="0"/>
              <a:t>?</a:t>
            </a:r>
          </a:p>
          <a:p>
            <a:endParaRPr lang="fr-BE" sz="2400" b="1" dirty="0" smtClean="0">
              <a:ea typeface="Arial Unicode MS" panose="020B0604020202020204" pitchFamily="34" charset="-128"/>
              <a:cs typeface="Arial Unicode MS" panose="020B0604020202020204" pitchFamily="34" charset="-128"/>
            </a:endParaRPr>
          </a:p>
          <a:p>
            <a:r>
              <a:rPr lang="fr-FR" sz="1600" b="1" i="1" dirty="0">
                <a:solidFill>
                  <a:schemeClr val="tx2">
                    <a:lumMod val="75000"/>
                  </a:schemeClr>
                </a:solidFill>
              </a:rPr>
              <a:t>« Quand tu as pris un rôle </a:t>
            </a:r>
            <a:r>
              <a:rPr lang="fr-BE" sz="1600" b="1" i="1" dirty="0">
                <a:solidFill>
                  <a:schemeClr val="tx2">
                    <a:lumMod val="75000"/>
                  </a:schemeClr>
                </a:solidFill>
              </a:rPr>
              <a:t/>
            </a:r>
            <a:br>
              <a:rPr lang="fr-BE" sz="1600" b="1" i="1" dirty="0">
                <a:solidFill>
                  <a:schemeClr val="tx2">
                    <a:lumMod val="75000"/>
                  </a:schemeClr>
                </a:solidFill>
              </a:rPr>
            </a:br>
            <a:r>
              <a:rPr lang="fr-FR" sz="1600" b="1" i="1" dirty="0">
                <a:solidFill>
                  <a:schemeClr val="tx2">
                    <a:lumMod val="75000"/>
                  </a:schemeClr>
                </a:solidFill>
              </a:rPr>
              <a:t>au-dessus de tes forces,</a:t>
            </a:r>
            <a:r>
              <a:rPr lang="fr-BE" sz="1600" b="1" i="1" dirty="0">
                <a:solidFill>
                  <a:schemeClr val="tx2">
                    <a:lumMod val="75000"/>
                  </a:schemeClr>
                </a:solidFill>
              </a:rPr>
              <a:t/>
            </a:r>
            <a:br>
              <a:rPr lang="fr-BE" sz="1600" b="1" i="1" dirty="0">
                <a:solidFill>
                  <a:schemeClr val="tx2">
                    <a:lumMod val="75000"/>
                  </a:schemeClr>
                </a:solidFill>
              </a:rPr>
            </a:br>
            <a:r>
              <a:rPr lang="fr-FR" sz="1600" b="1" i="1" dirty="0">
                <a:solidFill>
                  <a:schemeClr val="tx2">
                    <a:lumMod val="75000"/>
                  </a:schemeClr>
                </a:solidFill>
              </a:rPr>
              <a:t>non seulement tu y as fait</a:t>
            </a:r>
            <a:r>
              <a:rPr lang="fr-BE" sz="1600" b="1" i="1" dirty="0">
                <a:solidFill>
                  <a:schemeClr val="tx2">
                    <a:lumMod val="75000"/>
                  </a:schemeClr>
                </a:solidFill>
              </a:rPr>
              <a:t/>
            </a:r>
            <a:br>
              <a:rPr lang="fr-BE" sz="1600" b="1" i="1" dirty="0">
                <a:solidFill>
                  <a:schemeClr val="tx2">
                    <a:lumMod val="75000"/>
                  </a:schemeClr>
                </a:solidFill>
              </a:rPr>
            </a:br>
            <a:r>
              <a:rPr lang="fr-FR" sz="1600" b="1" i="1" dirty="0">
                <a:solidFill>
                  <a:schemeClr val="tx2">
                    <a:lumMod val="75000"/>
                  </a:schemeClr>
                </a:solidFill>
              </a:rPr>
              <a:t> piètre figure,</a:t>
            </a:r>
            <a:r>
              <a:rPr lang="fr-BE" sz="1600" b="1" i="1" dirty="0">
                <a:solidFill>
                  <a:schemeClr val="tx2">
                    <a:lumMod val="75000"/>
                  </a:schemeClr>
                </a:solidFill>
              </a:rPr>
              <a:t/>
            </a:r>
            <a:br>
              <a:rPr lang="fr-BE" sz="1600" b="1" i="1" dirty="0">
                <a:solidFill>
                  <a:schemeClr val="tx2">
                    <a:lumMod val="75000"/>
                  </a:schemeClr>
                </a:solidFill>
              </a:rPr>
            </a:br>
            <a:r>
              <a:rPr lang="fr-FR" sz="1600" b="1" i="1" dirty="0">
                <a:solidFill>
                  <a:schemeClr val="tx2">
                    <a:lumMod val="75000"/>
                  </a:schemeClr>
                </a:solidFill>
              </a:rPr>
              <a:t>mais encore tu as laissé de côté</a:t>
            </a:r>
            <a:r>
              <a:rPr lang="fr-BE" sz="1600" b="1" i="1" dirty="0">
                <a:solidFill>
                  <a:schemeClr val="tx2">
                    <a:lumMod val="75000"/>
                  </a:schemeClr>
                </a:solidFill>
              </a:rPr>
              <a:t/>
            </a:r>
            <a:br>
              <a:rPr lang="fr-BE" sz="1600" b="1" i="1" dirty="0">
                <a:solidFill>
                  <a:schemeClr val="tx2">
                    <a:lumMod val="75000"/>
                  </a:schemeClr>
                </a:solidFill>
              </a:rPr>
            </a:br>
            <a:r>
              <a:rPr lang="fr-FR" sz="1600" b="1" i="1" dirty="0">
                <a:solidFill>
                  <a:schemeClr val="tx2">
                    <a:lumMod val="75000"/>
                  </a:schemeClr>
                </a:solidFill>
              </a:rPr>
              <a:t>celui que tu aurais pu remplir</a:t>
            </a:r>
            <a:endParaRPr lang="fr-BE" sz="1600" dirty="0">
              <a:solidFill>
                <a:schemeClr val="tx2">
                  <a:lumMod val="75000"/>
                </a:schemeClr>
              </a:solidFill>
            </a:endParaRPr>
          </a:p>
          <a:p>
            <a:r>
              <a:rPr lang="fr-FR" sz="1600" b="1" i="1" dirty="0">
                <a:solidFill>
                  <a:schemeClr val="tx2"/>
                </a:solidFill>
              </a:rPr>
              <a:t>Epictète</a:t>
            </a:r>
            <a:endParaRPr lang="fr-BE" sz="1600" dirty="0">
              <a:solidFill>
                <a:schemeClr val="tx2"/>
              </a:solidFill>
            </a:endParaRPr>
          </a:p>
          <a:p>
            <a:r>
              <a:rPr lang="fr-BE" dirty="0"/>
              <a:t/>
            </a:r>
            <a:br>
              <a:rPr lang="fr-BE" dirty="0"/>
            </a:br>
            <a:endParaRPr lang="fr-BE" dirty="0"/>
          </a:p>
          <a:p>
            <a:endParaRPr lang="fr-BE" b="1" dirty="0">
              <a:ea typeface="Arial Unicode MS" panose="020B0604020202020204" pitchFamily="34" charset="-128"/>
              <a:cs typeface="Arial Unicode MS" panose="020B0604020202020204" pitchFamily="34" charset="-128"/>
            </a:endParaRPr>
          </a:p>
          <a:p>
            <a:pPr>
              <a:spcBef>
                <a:spcPts val="0"/>
              </a:spcBef>
            </a:pPr>
            <a:endParaRPr lang="fr-BE" sz="2800" b="1" dirty="0"/>
          </a:p>
        </p:txBody>
      </p:sp>
    </p:spTree>
    <p:extLst>
      <p:ext uri="{BB962C8B-B14F-4D97-AF65-F5344CB8AC3E}">
        <p14:creationId xmlns:p14="http://schemas.microsoft.com/office/powerpoint/2010/main" val="81142989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lstStyle/>
          <a:p>
            <a:pPr algn="ctr"/>
            <a:r>
              <a:rPr lang="fr-BE" sz="2000" b="1" dirty="0" smtClean="0">
                <a:ea typeface="Arial Unicode MS" panose="020B0604020202020204" pitchFamily="34" charset="-128"/>
                <a:cs typeface="Arial Unicode MS" panose="020B0604020202020204" pitchFamily="34" charset="-128"/>
              </a:rPr>
              <a:t>Comment mettre en place un Réseau à partir d’un SSM ?</a:t>
            </a:r>
          </a:p>
          <a:p>
            <a:endParaRPr lang="fr-BE" sz="2000" dirty="0" smtClean="0">
              <a:ea typeface="Arial Unicode MS" panose="020B0604020202020204" pitchFamily="34" charset="-128"/>
              <a:cs typeface="Arial Unicode MS" panose="020B0604020202020204" pitchFamily="34" charset="-128"/>
            </a:endParaRPr>
          </a:p>
          <a:p>
            <a:r>
              <a:rPr lang="fr-FR" sz="1600" dirty="0" smtClean="0">
                <a:ea typeface="Arial Unicode MS" panose="020B0604020202020204" pitchFamily="34" charset="-128"/>
                <a:cs typeface="Arial Unicode MS" panose="020B0604020202020204" pitchFamily="34" charset="-128"/>
              </a:rPr>
              <a:t>Histoire du Service de Santé mentale de Libramont</a:t>
            </a:r>
          </a:p>
          <a:p>
            <a:r>
              <a:rPr lang="fr-FR" sz="1600" dirty="0" smtClean="0">
                <a:ea typeface="Arial Unicode MS" panose="020B0604020202020204" pitchFamily="34" charset="-128"/>
                <a:cs typeface="Arial Unicode MS" panose="020B0604020202020204" pitchFamily="34" charset="-128"/>
              </a:rPr>
              <a:t>Quelle </a:t>
            </a:r>
            <a:r>
              <a:rPr lang="fr-FR" sz="1600" dirty="0">
                <a:ea typeface="Arial Unicode MS" panose="020B0604020202020204" pitchFamily="34" charset="-128"/>
                <a:cs typeface="Arial Unicode MS" panose="020B0604020202020204" pitchFamily="34" charset="-128"/>
              </a:rPr>
              <a:t>place avait le SSM de Libramont dans le réseau avant 2006 lors de ma mise à la retraite ?</a:t>
            </a:r>
            <a:endParaRPr lang="fr-BE" sz="1600" dirty="0">
              <a:ea typeface="Arial Unicode MS" panose="020B0604020202020204" pitchFamily="34" charset="-128"/>
              <a:cs typeface="Arial Unicode MS" panose="020B0604020202020204" pitchFamily="34" charset="-128"/>
            </a:endParaRPr>
          </a:p>
          <a:p>
            <a:endParaRPr lang="fr-BE" sz="1200" dirty="0"/>
          </a:p>
        </p:txBody>
      </p:sp>
      <p:sp>
        <p:nvSpPr>
          <p:cNvPr id="3" name="Titre 2"/>
          <p:cNvSpPr>
            <a:spLocks noGrp="1"/>
          </p:cNvSpPr>
          <p:nvPr>
            <p:ph type="title"/>
          </p:nvPr>
        </p:nvSpPr>
        <p:spPr>
          <a:xfrm>
            <a:off x="323528" y="404664"/>
            <a:ext cx="8517632" cy="1872208"/>
          </a:xfrm>
        </p:spPr>
        <p:txBody>
          <a:bodyPr>
            <a:normAutofit/>
          </a:bodyPr>
          <a:lstStyle/>
          <a:p>
            <a:r>
              <a:rPr lang="fr-BE" sz="1400" b="1" dirty="0">
                <a:solidFill>
                  <a:schemeClr val="tx2">
                    <a:lumMod val="50000"/>
                  </a:schemeClr>
                </a:solidFill>
              </a:rPr>
              <a:t>Andrée </a:t>
            </a:r>
            <a:r>
              <a:rPr lang="fr-BE" sz="1400" b="1" dirty="0" err="1">
                <a:solidFill>
                  <a:schemeClr val="tx2">
                    <a:lumMod val="50000"/>
                  </a:schemeClr>
                </a:solidFill>
              </a:rPr>
              <a:t>Ledrut-Csizmadia</a:t>
            </a:r>
            <a:r>
              <a:rPr lang="fr-BE" sz="1400" dirty="0">
                <a:solidFill>
                  <a:schemeClr val="tx2">
                    <a:lumMod val="50000"/>
                  </a:schemeClr>
                </a:solidFill>
              </a:rPr>
              <a:t> </a:t>
            </a:r>
            <a:br>
              <a:rPr lang="fr-BE" sz="1400" dirty="0">
                <a:solidFill>
                  <a:schemeClr val="tx2">
                    <a:lumMod val="50000"/>
                  </a:schemeClr>
                </a:solidFill>
              </a:rPr>
            </a:br>
            <a:r>
              <a:rPr lang="fr-BE" sz="1400" dirty="0">
                <a:solidFill>
                  <a:schemeClr val="tx2">
                    <a:lumMod val="50000"/>
                  </a:schemeClr>
                </a:solidFill>
              </a:rPr>
              <a:t>Docteur en médecine, chirurgie et Accouchements en 64</a:t>
            </a:r>
            <a:br>
              <a:rPr lang="fr-BE" sz="1400" dirty="0">
                <a:solidFill>
                  <a:schemeClr val="tx2">
                    <a:lumMod val="50000"/>
                  </a:schemeClr>
                </a:solidFill>
              </a:rPr>
            </a:br>
            <a:r>
              <a:rPr lang="fr-BE" sz="1400" dirty="0" smtClean="0">
                <a:solidFill>
                  <a:schemeClr val="tx2">
                    <a:lumMod val="50000"/>
                  </a:schemeClr>
                </a:solidFill>
              </a:rPr>
              <a:t>Médecin </a:t>
            </a:r>
            <a:r>
              <a:rPr lang="fr-BE" sz="1400" dirty="0" err="1" smtClean="0">
                <a:solidFill>
                  <a:schemeClr val="tx2">
                    <a:lumMod val="50000"/>
                  </a:schemeClr>
                </a:solidFill>
              </a:rPr>
              <a:t>Neuro-psychiatre</a:t>
            </a:r>
            <a:r>
              <a:rPr lang="fr-BE" sz="1400" dirty="0" smtClean="0">
                <a:solidFill>
                  <a:schemeClr val="tx2">
                    <a:lumMod val="50000"/>
                  </a:schemeClr>
                </a:solidFill>
              </a:rPr>
              <a:t> </a:t>
            </a:r>
            <a:r>
              <a:rPr lang="fr-BE" sz="1400" dirty="0">
                <a:solidFill>
                  <a:schemeClr val="tx2">
                    <a:lumMod val="50000"/>
                  </a:schemeClr>
                </a:solidFill>
              </a:rPr>
              <a:t>en 68</a:t>
            </a:r>
            <a:br>
              <a:rPr lang="fr-BE" sz="1400" dirty="0">
                <a:solidFill>
                  <a:schemeClr val="tx2">
                    <a:lumMod val="50000"/>
                  </a:schemeClr>
                </a:solidFill>
              </a:rPr>
            </a:br>
            <a:r>
              <a:rPr lang="fr-BE" sz="1400" dirty="0" smtClean="0">
                <a:solidFill>
                  <a:schemeClr val="tx2">
                    <a:lumMod val="50000"/>
                  </a:schemeClr>
                </a:solidFill>
              </a:rPr>
              <a:t>Médecin spécialiste en Psychiatre </a:t>
            </a:r>
            <a:r>
              <a:rPr lang="fr-BE" sz="1400" dirty="0">
                <a:solidFill>
                  <a:schemeClr val="tx2">
                    <a:lumMod val="50000"/>
                  </a:schemeClr>
                </a:solidFill>
              </a:rPr>
              <a:t>en 2004</a:t>
            </a:r>
            <a:br>
              <a:rPr lang="fr-BE" sz="1400" dirty="0">
                <a:solidFill>
                  <a:schemeClr val="tx2">
                    <a:lumMod val="50000"/>
                  </a:schemeClr>
                </a:solidFill>
              </a:rPr>
            </a:br>
            <a:r>
              <a:rPr lang="fr-BE" sz="1400" dirty="0">
                <a:solidFill>
                  <a:schemeClr val="tx2">
                    <a:lumMod val="50000"/>
                  </a:schemeClr>
                </a:solidFill>
              </a:rPr>
              <a:t/>
            </a:r>
            <a:br>
              <a:rPr lang="fr-BE" sz="1400" dirty="0">
                <a:solidFill>
                  <a:schemeClr val="tx2">
                    <a:lumMod val="50000"/>
                  </a:schemeClr>
                </a:solidFill>
              </a:rPr>
            </a:br>
            <a:endParaRPr lang="fr-BE" sz="1400" b="1" dirty="0">
              <a:solidFill>
                <a:schemeClr val="tx2">
                  <a:lumMod val="75000"/>
                </a:schemeClr>
              </a:solidFill>
            </a:endParaRPr>
          </a:p>
        </p:txBody>
      </p:sp>
    </p:spTree>
    <p:extLst>
      <p:ext uri="{BB962C8B-B14F-4D97-AF65-F5344CB8AC3E}">
        <p14:creationId xmlns:p14="http://schemas.microsoft.com/office/powerpoint/2010/main" val="16390319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6368" y="260648"/>
            <a:ext cx="8291264" cy="1290472"/>
          </a:xfrm>
        </p:spPr>
        <p:txBody>
          <a:bodyPr>
            <a:normAutofit fontScale="90000"/>
          </a:bodyPr>
          <a:lstStyle/>
          <a:p>
            <a:r>
              <a:rPr lang="fr-BE" sz="1400" b="1" dirty="0" smtClean="0">
                <a:solidFill>
                  <a:schemeClr val="tx2">
                    <a:lumMod val="50000"/>
                  </a:schemeClr>
                </a:solidFill>
              </a:rPr>
              <a:t/>
            </a:r>
            <a:br>
              <a:rPr lang="fr-BE" sz="1400" b="1" dirty="0" smtClean="0">
                <a:solidFill>
                  <a:schemeClr val="tx2">
                    <a:lumMod val="50000"/>
                  </a:schemeClr>
                </a:solidFill>
              </a:rPr>
            </a:br>
            <a:r>
              <a:rPr lang="fr-BE" sz="1400" b="1" dirty="0" smtClean="0">
                <a:solidFill>
                  <a:schemeClr val="tx2">
                    <a:lumMod val="50000"/>
                  </a:schemeClr>
                </a:solidFill>
              </a:rPr>
              <a:t/>
            </a:r>
            <a:br>
              <a:rPr lang="fr-BE" sz="1400" b="1" dirty="0" smtClean="0">
                <a:solidFill>
                  <a:schemeClr val="tx2">
                    <a:lumMod val="50000"/>
                  </a:schemeClr>
                </a:solidFill>
              </a:rPr>
            </a:br>
            <a:r>
              <a:rPr lang="fr-BE" sz="1400" dirty="0" smtClean="0">
                <a:solidFill>
                  <a:schemeClr val="tx2">
                    <a:lumMod val="50000"/>
                  </a:schemeClr>
                </a:solidFill>
              </a:rPr>
              <a:t>		</a:t>
            </a:r>
            <a:r>
              <a:rPr lang="fr-BE" sz="2700" b="1" dirty="0">
                <a:solidFill>
                  <a:schemeClr val="tx2">
                    <a:lumMod val="50000"/>
                  </a:schemeClr>
                </a:solidFill>
              </a:rPr>
              <a:t> Ma carrière professionnelle </a:t>
            </a:r>
            <a:r>
              <a:rPr lang="fr-BE" sz="2700" dirty="0" smtClean="0">
                <a:solidFill>
                  <a:schemeClr val="tx2">
                    <a:lumMod val="50000"/>
                  </a:schemeClr>
                </a:solidFill>
              </a:rPr>
              <a:t>	</a:t>
            </a:r>
            <a:r>
              <a:rPr lang="fr-BE" sz="2700" b="1" dirty="0" smtClean="0">
                <a:solidFill>
                  <a:schemeClr val="tx2">
                    <a:lumMod val="50000"/>
                  </a:schemeClr>
                </a:solidFill>
              </a:rPr>
              <a:t/>
            </a:r>
            <a:br>
              <a:rPr lang="fr-BE" sz="2700" b="1" dirty="0" smtClean="0">
                <a:solidFill>
                  <a:schemeClr val="tx2">
                    <a:lumMod val="50000"/>
                  </a:schemeClr>
                </a:solidFill>
              </a:rPr>
            </a:br>
            <a:endParaRPr lang="fr-BE" sz="2700" b="1" dirty="0"/>
          </a:p>
        </p:txBody>
      </p:sp>
      <p:sp>
        <p:nvSpPr>
          <p:cNvPr id="3" name="Espace réservé du contenu 2"/>
          <p:cNvSpPr>
            <a:spLocks noGrp="1"/>
          </p:cNvSpPr>
          <p:nvPr>
            <p:ph sz="quarter" idx="13"/>
          </p:nvPr>
        </p:nvSpPr>
        <p:spPr>
          <a:xfrm>
            <a:off x="827584" y="1772816"/>
            <a:ext cx="3671262" cy="4608512"/>
          </a:xfrm>
        </p:spPr>
        <p:txBody>
          <a:bodyPr>
            <a:noAutofit/>
          </a:bodyPr>
          <a:lstStyle/>
          <a:p>
            <a:pPr algn="ctr"/>
            <a:r>
              <a:rPr lang="fr-BE" b="1" u="sng" dirty="0" smtClean="0"/>
              <a:t>Réseau public</a:t>
            </a:r>
          </a:p>
          <a:p>
            <a:pPr marL="0" indent="0">
              <a:buNone/>
            </a:pPr>
            <a:endParaRPr lang="fr-BE" sz="1400" b="1" dirty="0" smtClean="0"/>
          </a:p>
          <a:p>
            <a:pPr marL="0" indent="0">
              <a:buNone/>
            </a:pPr>
            <a:r>
              <a:rPr lang="fr-BE" sz="1400" b="1" dirty="0" smtClean="0"/>
              <a:t>Bruxelles : de 64 à 70</a:t>
            </a:r>
          </a:p>
          <a:p>
            <a:pPr marL="0" indent="0"/>
            <a:r>
              <a:rPr lang="fr-BE" sz="1400" b="1" dirty="0" smtClean="0"/>
              <a:t>Post-graduat en neuro-psychiatrie à l’ULB de 64 à 68 : Prof. Sivadon</a:t>
            </a:r>
          </a:p>
          <a:p>
            <a:pPr marL="0" indent="0"/>
            <a:r>
              <a:rPr lang="fr-BE" sz="1400" dirty="0" smtClean="0"/>
              <a:t>-</a:t>
            </a:r>
            <a:r>
              <a:rPr lang="fr-BE" sz="1400" b="1" dirty="0" smtClean="0"/>
              <a:t>-Médecin attaché à la Commission d’Assistance Publique de Bruxelles de 68 à 70: Assistante à</a:t>
            </a:r>
          </a:p>
          <a:p>
            <a:pPr marL="0" indent="0"/>
            <a:r>
              <a:rPr lang="fr-BE" sz="1400" b="1" dirty="0" smtClean="0"/>
              <a:t>Brugman: Psychiatrie: Prof. J. Flament</a:t>
            </a:r>
          </a:p>
          <a:p>
            <a:pPr marL="0" indent="0"/>
            <a:r>
              <a:rPr lang="fr-BE" sz="1400" b="1" dirty="0" smtClean="0"/>
              <a:t>Saint-Pierre: Pédo-Psychiatrie: Dr.N. Dopchie</a:t>
            </a:r>
          </a:p>
          <a:p>
            <a:pPr marL="0" indent="0"/>
            <a:r>
              <a:rPr lang="fr-BE" sz="1400" dirty="0" smtClean="0"/>
              <a:t>-Chargée de cours à L’Ecole de Kinésithérapie de L’Etat à Bruxelles </a:t>
            </a:r>
          </a:p>
          <a:p>
            <a:pPr marL="0" indent="0"/>
            <a:r>
              <a:rPr lang="fr-BE" sz="1400" dirty="0" smtClean="0"/>
              <a:t>Médecin aux centres PMS d’Uccle et de Forest</a:t>
            </a:r>
            <a:endParaRPr lang="fr-BE" sz="1400" b="1" dirty="0" smtClean="0"/>
          </a:p>
          <a:p>
            <a:pPr marL="0" indent="0">
              <a:buNone/>
            </a:pPr>
            <a:endParaRPr lang="fr-BE" sz="1400" b="1" dirty="0" smtClean="0"/>
          </a:p>
          <a:p>
            <a:pPr marL="0" indent="0">
              <a:buNone/>
            </a:pPr>
            <a:r>
              <a:rPr lang="fr-BE" sz="1400" b="1" dirty="0" smtClean="0"/>
              <a:t>Province de Luxembourg: à partir de 70</a:t>
            </a:r>
          </a:p>
          <a:p>
            <a:pPr marL="0" indent="0">
              <a:buNone/>
            </a:pPr>
            <a:r>
              <a:rPr lang="fr-BE" sz="1400" b="1" dirty="0" smtClean="0">
                <a:solidFill>
                  <a:schemeClr val="accent1">
                    <a:lumMod val="50000"/>
                  </a:schemeClr>
                </a:solidFill>
              </a:rPr>
              <a:t>-Médecin neuro-psychiatre à l’Institut Psychiatrique Provincial La Clairière en 70-71</a:t>
            </a:r>
          </a:p>
          <a:p>
            <a:pPr marL="0" indent="0"/>
            <a:r>
              <a:rPr lang="fr-BE" sz="1400" dirty="0" smtClean="0">
                <a:solidFill>
                  <a:schemeClr val="accent1">
                    <a:lumMod val="50000"/>
                  </a:schemeClr>
                </a:solidFill>
              </a:rPr>
              <a:t>-</a:t>
            </a:r>
          </a:p>
          <a:p>
            <a:endParaRPr lang="fr-BE" sz="1400" dirty="0">
              <a:solidFill>
                <a:schemeClr val="accent1">
                  <a:lumMod val="50000"/>
                </a:schemeClr>
              </a:solidFill>
            </a:endParaRPr>
          </a:p>
        </p:txBody>
      </p:sp>
      <p:sp>
        <p:nvSpPr>
          <p:cNvPr id="4" name="Espace réservé du contenu 3"/>
          <p:cNvSpPr>
            <a:spLocks noGrp="1"/>
          </p:cNvSpPr>
          <p:nvPr>
            <p:ph sz="quarter" idx="14"/>
          </p:nvPr>
        </p:nvSpPr>
        <p:spPr>
          <a:xfrm>
            <a:off x="4572000" y="1484784"/>
            <a:ext cx="3960440" cy="4896544"/>
          </a:xfrm>
        </p:spPr>
        <p:txBody>
          <a:bodyPr>
            <a:normAutofit fontScale="92500" lnSpcReduction="10000"/>
          </a:bodyPr>
          <a:lstStyle/>
          <a:p>
            <a:pPr algn="ctr"/>
            <a:endParaRPr lang="fr-BE" sz="2300" b="1" u="sng" dirty="0" smtClean="0"/>
          </a:p>
          <a:p>
            <a:pPr algn="ctr"/>
            <a:r>
              <a:rPr lang="fr-BE" sz="2300" b="1" u="sng" dirty="0" smtClean="0"/>
              <a:t>Réseau privé</a:t>
            </a:r>
          </a:p>
          <a:p>
            <a:pPr marL="0" indent="0">
              <a:buNone/>
            </a:pPr>
            <a:endParaRPr lang="fr-BE" sz="2000" dirty="0" smtClean="0"/>
          </a:p>
          <a:p>
            <a:pPr marL="0" indent="0">
              <a:buNone/>
            </a:pPr>
            <a:endParaRPr lang="fr-BE" sz="2000" dirty="0"/>
          </a:p>
          <a:p>
            <a:pPr marL="0" indent="0">
              <a:buNone/>
            </a:pPr>
            <a:r>
              <a:rPr lang="fr-BE" sz="1400" dirty="0" smtClean="0"/>
              <a:t>Début de la clientèle privée à Bruxelles</a:t>
            </a:r>
          </a:p>
          <a:p>
            <a:pPr marL="0" indent="0">
              <a:buNone/>
            </a:pPr>
            <a:endParaRPr lang="fr-BE" sz="1400" dirty="0" smtClean="0"/>
          </a:p>
          <a:p>
            <a:pPr marL="0" indent="0">
              <a:buNone/>
            </a:pPr>
            <a:r>
              <a:rPr lang="fr-BE" sz="1400" dirty="0" smtClean="0"/>
              <a:t>Consultation à la polyclinique du Midi :Dr. Kokkinos (« ethnopsychiatrie »)</a:t>
            </a:r>
          </a:p>
          <a:p>
            <a:pPr marL="0" indent="0">
              <a:buNone/>
            </a:pPr>
            <a:endParaRPr lang="fr-BE" sz="1400" dirty="0" smtClean="0"/>
          </a:p>
          <a:p>
            <a:pPr marL="0" indent="0">
              <a:buNone/>
            </a:pPr>
            <a:endParaRPr lang="fr-BE" sz="1400" dirty="0" smtClean="0"/>
          </a:p>
          <a:p>
            <a:pPr marL="0" indent="0">
              <a:buNone/>
            </a:pPr>
            <a:endParaRPr lang="fr-BE" sz="1400" dirty="0" smtClean="0"/>
          </a:p>
          <a:p>
            <a:pPr marL="0" indent="0">
              <a:buNone/>
            </a:pPr>
            <a:endParaRPr lang="fr-BE" sz="1400" dirty="0" smtClean="0"/>
          </a:p>
          <a:p>
            <a:pPr marL="0" indent="0">
              <a:buNone/>
            </a:pPr>
            <a:endParaRPr lang="fr-BE" sz="1400" dirty="0" smtClean="0"/>
          </a:p>
          <a:p>
            <a:pPr marL="0" indent="0">
              <a:buNone/>
            </a:pPr>
            <a:endParaRPr lang="fr-BE" sz="1400" dirty="0" smtClean="0">
              <a:solidFill>
                <a:schemeClr val="accent6">
                  <a:lumMod val="75000"/>
                </a:schemeClr>
              </a:solidFill>
            </a:endParaRPr>
          </a:p>
          <a:p>
            <a:pPr marL="0" indent="0">
              <a:buNone/>
            </a:pPr>
            <a:endParaRPr lang="fr-BE" sz="1400" dirty="0">
              <a:solidFill>
                <a:schemeClr val="accent6">
                  <a:lumMod val="75000"/>
                </a:schemeClr>
              </a:solidFill>
            </a:endParaRPr>
          </a:p>
          <a:p>
            <a:pPr marL="0" indent="0">
              <a:buNone/>
            </a:pPr>
            <a:endParaRPr lang="fr-BE" sz="1400" dirty="0" smtClean="0">
              <a:solidFill>
                <a:schemeClr val="accent6">
                  <a:lumMod val="75000"/>
                </a:schemeClr>
              </a:solidFill>
            </a:endParaRPr>
          </a:p>
          <a:p>
            <a:pPr marL="0" indent="0">
              <a:buNone/>
            </a:pPr>
            <a:endParaRPr lang="fr-BE" sz="1400" dirty="0">
              <a:solidFill>
                <a:schemeClr val="accent6">
                  <a:lumMod val="75000"/>
                </a:schemeClr>
              </a:solidFill>
            </a:endParaRPr>
          </a:p>
          <a:p>
            <a:pPr marL="0" indent="0">
              <a:buNone/>
            </a:pPr>
            <a:endParaRPr lang="fr-BE" sz="1400" dirty="0" smtClean="0">
              <a:solidFill>
                <a:schemeClr val="accent6">
                  <a:lumMod val="75000"/>
                </a:schemeClr>
              </a:solidFill>
            </a:endParaRPr>
          </a:p>
          <a:p>
            <a:pPr marL="0" indent="0">
              <a:buNone/>
            </a:pPr>
            <a:r>
              <a:rPr lang="fr-BE" sz="1500" dirty="0" smtClean="0">
                <a:solidFill>
                  <a:schemeClr val="tx2">
                    <a:lumMod val="75000"/>
                  </a:schemeClr>
                </a:solidFill>
              </a:rPr>
              <a:t>Clientèle privée à Bertrix</a:t>
            </a:r>
          </a:p>
          <a:p>
            <a:endParaRPr lang="fr-BE" sz="1400" dirty="0"/>
          </a:p>
        </p:txBody>
      </p:sp>
    </p:spTree>
    <p:extLst>
      <p:ext uri="{BB962C8B-B14F-4D97-AF65-F5344CB8AC3E}">
        <p14:creationId xmlns:p14="http://schemas.microsoft.com/office/powerpoint/2010/main" val="23074694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BE" sz="2400" b="1" dirty="0">
                <a:solidFill>
                  <a:schemeClr val="tx2">
                    <a:lumMod val="50000"/>
                  </a:schemeClr>
                </a:solidFill>
              </a:rPr>
              <a:t>Ma carrière professionnelle</a:t>
            </a:r>
            <a:r>
              <a:rPr lang="fr-BE" sz="1200" b="1" dirty="0">
                <a:solidFill>
                  <a:schemeClr val="tx2">
                    <a:lumMod val="50000"/>
                  </a:schemeClr>
                </a:solidFill>
              </a:rPr>
              <a:t/>
            </a:r>
            <a:br>
              <a:rPr lang="fr-BE" sz="1200" b="1" dirty="0">
                <a:solidFill>
                  <a:schemeClr val="tx2">
                    <a:lumMod val="50000"/>
                  </a:schemeClr>
                </a:solidFill>
              </a:rPr>
            </a:br>
            <a:endParaRPr lang="fr-BE" sz="1200" dirty="0"/>
          </a:p>
        </p:txBody>
      </p:sp>
      <p:sp>
        <p:nvSpPr>
          <p:cNvPr id="3" name="Espace réservé du contenu 2"/>
          <p:cNvSpPr>
            <a:spLocks noGrp="1"/>
          </p:cNvSpPr>
          <p:nvPr>
            <p:ph sz="quarter" idx="13"/>
          </p:nvPr>
        </p:nvSpPr>
        <p:spPr>
          <a:xfrm>
            <a:off x="755575" y="1916832"/>
            <a:ext cx="3743271" cy="4209648"/>
          </a:xfrm>
        </p:spPr>
        <p:txBody>
          <a:bodyPr>
            <a:normAutofit fontScale="77500" lnSpcReduction="20000"/>
          </a:bodyPr>
          <a:lstStyle/>
          <a:p>
            <a:pPr algn="ctr"/>
            <a:r>
              <a:rPr lang="fr-BE" sz="2100" b="1" u="sng" dirty="0" smtClean="0"/>
              <a:t>Réseau public</a:t>
            </a:r>
          </a:p>
          <a:p>
            <a:endParaRPr lang="fr-BE" sz="2000" b="1" u="sng" dirty="0" smtClean="0"/>
          </a:p>
          <a:p>
            <a:r>
              <a:rPr lang="fr-BE" sz="1600" b="1" dirty="0" smtClean="0">
                <a:solidFill>
                  <a:schemeClr val="accent6">
                    <a:lumMod val="75000"/>
                  </a:schemeClr>
                </a:solidFill>
              </a:rPr>
              <a:t>Médecin Directeur au Centre de Santé Mentale de Bastogne (Vie Libre) de 74 à 76</a:t>
            </a:r>
          </a:p>
          <a:p>
            <a:endParaRPr lang="fr-BE" sz="1600" b="1" dirty="0" smtClean="0">
              <a:solidFill>
                <a:schemeClr val="accent6">
                  <a:lumMod val="75000"/>
                </a:schemeClr>
              </a:solidFill>
            </a:endParaRPr>
          </a:p>
          <a:p>
            <a:endParaRPr lang="fr-BE" sz="1600" b="1" dirty="0" smtClean="0">
              <a:solidFill>
                <a:schemeClr val="accent6">
                  <a:lumMod val="75000"/>
                </a:schemeClr>
              </a:solidFill>
            </a:endParaRPr>
          </a:p>
          <a:p>
            <a:r>
              <a:rPr lang="fr-BE" sz="1600" b="1" dirty="0" smtClean="0">
                <a:solidFill>
                  <a:schemeClr val="accent6">
                    <a:lumMod val="75000"/>
                  </a:schemeClr>
                </a:solidFill>
              </a:rPr>
              <a:t>Médecin Directeur au Service de Santé Mentale du Nord et Centre Luxembourg,             </a:t>
            </a:r>
          </a:p>
          <a:p>
            <a:r>
              <a:rPr lang="fr-BE" sz="1600" b="1" dirty="0" smtClean="0">
                <a:solidFill>
                  <a:schemeClr val="accent6">
                    <a:lumMod val="75000"/>
                  </a:schemeClr>
                </a:solidFill>
              </a:rPr>
              <a:t> </a:t>
            </a:r>
          </a:p>
          <a:p>
            <a:pPr marL="0" indent="0">
              <a:buNone/>
            </a:pPr>
            <a:r>
              <a:rPr lang="fr-BE" sz="1600" b="1" dirty="0" smtClean="0">
                <a:solidFill>
                  <a:schemeClr val="accent6">
                    <a:lumMod val="75000"/>
                  </a:schemeClr>
                </a:solidFill>
              </a:rPr>
              <a:t>        aujourd’hui de Libramont de 77 à 2006</a:t>
            </a:r>
          </a:p>
          <a:p>
            <a:pPr marL="0" indent="0">
              <a:buNone/>
            </a:pPr>
            <a:endParaRPr lang="fr-BE" sz="1600" b="1" dirty="0" smtClean="0">
              <a:solidFill>
                <a:schemeClr val="accent6">
                  <a:lumMod val="75000"/>
                </a:schemeClr>
              </a:solidFill>
            </a:endParaRPr>
          </a:p>
          <a:p>
            <a:r>
              <a:rPr lang="fr-BE" sz="1600" dirty="0" smtClean="0"/>
              <a:t>Médecin au Centre PMS de Neufchateau: 72</a:t>
            </a:r>
          </a:p>
          <a:p>
            <a:r>
              <a:rPr lang="fr-BE" sz="1600" dirty="0" smtClean="0"/>
              <a:t>Chargée de cours à l’Institut Technique secondaire d’Enseignement Spécial à      Saint-Mard </a:t>
            </a:r>
          </a:p>
          <a:p>
            <a:endParaRPr lang="fr-BE" sz="1600" dirty="0" smtClean="0"/>
          </a:p>
          <a:p>
            <a:pPr marL="0" indent="0" algn="ctr"/>
            <a:r>
              <a:rPr lang="fr-BE" sz="1600" b="1" dirty="0" smtClean="0"/>
              <a:t>Médecin Anthropologue à l’Etablissement       Pénitentiaire de Saint-Hubert de 72 à 90.</a:t>
            </a:r>
          </a:p>
          <a:p>
            <a:r>
              <a:rPr lang="fr-BE" sz="1600" b="1" i="1" dirty="0" smtClean="0"/>
              <a:t>Groupes de parole pour les toxicomanes</a:t>
            </a:r>
          </a:p>
          <a:p>
            <a:r>
              <a:rPr lang="fr-BE" sz="1600" b="1" dirty="0" smtClean="0"/>
              <a:t> </a:t>
            </a:r>
          </a:p>
          <a:p>
            <a:r>
              <a:rPr lang="fr-BE" sz="1600" b="1" dirty="0" smtClean="0"/>
              <a:t> Psychiatre à l’équipe SOS Enfants</a:t>
            </a:r>
          </a:p>
          <a:p>
            <a:endParaRPr lang="fr-BE" sz="1800" dirty="0"/>
          </a:p>
        </p:txBody>
      </p:sp>
      <p:sp>
        <p:nvSpPr>
          <p:cNvPr id="4" name="Espace réservé du contenu 3"/>
          <p:cNvSpPr>
            <a:spLocks noGrp="1"/>
          </p:cNvSpPr>
          <p:nvPr>
            <p:ph sz="quarter" idx="14"/>
          </p:nvPr>
        </p:nvSpPr>
        <p:spPr>
          <a:xfrm>
            <a:off x="4572000" y="1988840"/>
            <a:ext cx="3888432" cy="4137640"/>
          </a:xfrm>
        </p:spPr>
        <p:txBody>
          <a:bodyPr>
            <a:normAutofit fontScale="77500" lnSpcReduction="20000"/>
          </a:bodyPr>
          <a:lstStyle/>
          <a:p>
            <a:pPr marL="0" indent="0" algn="ctr">
              <a:buNone/>
            </a:pPr>
            <a:r>
              <a:rPr lang="fr-BE" sz="2100" b="1" u="sng" dirty="0" smtClean="0"/>
              <a:t>Réseau privé</a:t>
            </a:r>
          </a:p>
          <a:p>
            <a:pPr marL="0" indent="0">
              <a:buNone/>
            </a:pPr>
            <a:endParaRPr lang="fr-BE" sz="2000" dirty="0"/>
          </a:p>
          <a:p>
            <a:pPr marL="0" indent="0">
              <a:buNone/>
            </a:pPr>
            <a:endParaRPr lang="fr-BE" sz="1600" b="1" dirty="0" smtClean="0">
              <a:solidFill>
                <a:schemeClr val="accent6">
                  <a:lumMod val="75000"/>
                </a:schemeClr>
              </a:solidFill>
            </a:endParaRPr>
          </a:p>
          <a:p>
            <a:pPr marL="0" indent="0">
              <a:buNone/>
            </a:pPr>
            <a:endParaRPr lang="fr-BE" sz="1600" b="1" dirty="0">
              <a:solidFill>
                <a:schemeClr val="accent6">
                  <a:lumMod val="75000"/>
                </a:schemeClr>
              </a:solidFill>
            </a:endParaRPr>
          </a:p>
          <a:p>
            <a:pPr marL="0" indent="0">
              <a:buNone/>
            </a:pPr>
            <a:endParaRPr lang="fr-BE" sz="1600" b="1" dirty="0" smtClean="0">
              <a:solidFill>
                <a:schemeClr val="accent6">
                  <a:lumMod val="75000"/>
                </a:schemeClr>
              </a:solidFill>
            </a:endParaRPr>
          </a:p>
          <a:p>
            <a:pPr marL="0" indent="0">
              <a:buNone/>
            </a:pPr>
            <a:endParaRPr lang="fr-BE" sz="1600" b="1" dirty="0">
              <a:solidFill>
                <a:schemeClr val="accent6">
                  <a:lumMod val="75000"/>
                </a:schemeClr>
              </a:solidFill>
            </a:endParaRPr>
          </a:p>
          <a:p>
            <a:pPr marL="0" indent="0">
              <a:buNone/>
            </a:pPr>
            <a:r>
              <a:rPr lang="fr-BE" sz="1600" b="1" dirty="0" smtClean="0">
                <a:solidFill>
                  <a:schemeClr val="accent6">
                    <a:lumMod val="75000"/>
                  </a:schemeClr>
                </a:solidFill>
              </a:rPr>
              <a:t>1976: Création de l’ASBL: Service de Santé Mentale du Nord et Centre Luxembourg à Saint-Hubert</a:t>
            </a:r>
          </a:p>
          <a:p>
            <a:pPr marL="0" indent="0">
              <a:buNone/>
            </a:pPr>
            <a:endParaRPr lang="fr-BE" sz="1600" dirty="0" smtClean="0"/>
          </a:p>
          <a:p>
            <a:pPr marL="0" indent="0">
              <a:buNone/>
            </a:pPr>
            <a:endParaRPr lang="fr-BE" sz="1600" dirty="0" smtClean="0"/>
          </a:p>
          <a:p>
            <a:r>
              <a:rPr lang="fr-BE" sz="1600" dirty="0"/>
              <a:t>Clientèle privée à Bertrix</a:t>
            </a:r>
          </a:p>
          <a:p>
            <a:r>
              <a:rPr lang="fr-BE" sz="1600" dirty="0"/>
              <a:t>Clientèle privée à Saint-Hubert</a:t>
            </a:r>
          </a:p>
          <a:p>
            <a:r>
              <a:rPr lang="fr-BE" sz="1600" dirty="0"/>
              <a:t>Expert judiciaire</a:t>
            </a:r>
          </a:p>
          <a:p>
            <a:r>
              <a:rPr lang="fr-BE" sz="1600" dirty="0"/>
              <a:t>Clientèle privée à Journal</a:t>
            </a:r>
          </a:p>
          <a:p>
            <a:pPr marL="0" indent="0">
              <a:buNone/>
            </a:pPr>
            <a:endParaRPr lang="fr-BE" sz="1600" dirty="0" smtClean="0"/>
          </a:p>
          <a:p>
            <a:pPr marL="0" indent="0">
              <a:buNone/>
            </a:pPr>
            <a:endParaRPr lang="fr-BE" sz="1600" dirty="0" smtClean="0"/>
          </a:p>
          <a:p>
            <a:pPr marL="0" indent="0">
              <a:buNone/>
            </a:pPr>
            <a:endParaRPr lang="fr-BE" sz="1600" dirty="0"/>
          </a:p>
          <a:p>
            <a:pPr marL="0" indent="0">
              <a:buNone/>
            </a:pPr>
            <a:endParaRPr lang="fr-BE" sz="1600" dirty="0" smtClean="0"/>
          </a:p>
          <a:p>
            <a:pPr marL="0" indent="0">
              <a:buNone/>
            </a:pPr>
            <a:r>
              <a:rPr lang="fr-BE" sz="1600" dirty="0" smtClean="0"/>
              <a:t>Membre de l’ASBL  SOS Enfants de Libramont</a:t>
            </a:r>
          </a:p>
          <a:p>
            <a:endParaRPr lang="fr-BE" sz="1600" dirty="0"/>
          </a:p>
        </p:txBody>
      </p:sp>
    </p:spTree>
    <p:extLst>
      <p:ext uri="{BB962C8B-B14F-4D97-AF65-F5344CB8AC3E}">
        <p14:creationId xmlns:p14="http://schemas.microsoft.com/office/powerpoint/2010/main" val="293724664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628800"/>
            <a:ext cx="8229600" cy="4525963"/>
          </a:xfrm>
        </p:spPr>
        <p:txBody>
          <a:bodyPr>
            <a:normAutofit fontScale="40000" lnSpcReduction="20000"/>
          </a:bodyPr>
          <a:lstStyle/>
          <a:p>
            <a:pPr marL="0" indent="0">
              <a:buNone/>
            </a:pPr>
            <a:endParaRPr lang="fr-BE" sz="2000" b="1" u="sng" dirty="0" smtClean="0"/>
          </a:p>
          <a:p>
            <a:pPr marL="0" indent="0">
              <a:buNone/>
            </a:pPr>
            <a:endParaRPr lang="fr-FR" sz="2900" b="1" dirty="0" smtClean="0">
              <a:solidFill>
                <a:schemeClr val="tx1">
                  <a:lumMod val="85000"/>
                  <a:lumOff val="15000"/>
                </a:schemeClr>
              </a:solidFill>
            </a:endParaRPr>
          </a:p>
          <a:p>
            <a:pPr marL="0" indent="0">
              <a:buNone/>
            </a:pPr>
            <a:r>
              <a:rPr lang="fr-FR" sz="2900" b="1" dirty="0" smtClean="0">
                <a:solidFill>
                  <a:schemeClr val="tx1">
                    <a:lumMod val="85000"/>
                    <a:lumOff val="15000"/>
                  </a:schemeClr>
                </a:solidFill>
              </a:rPr>
              <a:t>1975 : un Arrêté royal </a:t>
            </a:r>
            <a:r>
              <a:rPr lang="fr-FR" sz="2900" dirty="0" smtClean="0">
                <a:solidFill>
                  <a:schemeClr val="tx1">
                    <a:lumMod val="85000"/>
                    <a:lumOff val="15000"/>
                  </a:schemeClr>
                </a:solidFill>
              </a:rPr>
              <a:t>définit le cadre légal pour les services de santé Mentales et fixe ses missions et ses modalités de fonctionnement</a:t>
            </a:r>
            <a:br>
              <a:rPr lang="fr-FR" sz="2900" dirty="0" smtClean="0">
                <a:solidFill>
                  <a:schemeClr val="tx1">
                    <a:lumMod val="85000"/>
                    <a:lumOff val="15000"/>
                  </a:schemeClr>
                </a:solidFill>
              </a:rPr>
            </a:br>
            <a:r>
              <a:rPr lang="fr-FR" sz="2900" b="1" dirty="0" smtClean="0">
                <a:solidFill>
                  <a:schemeClr val="tx1">
                    <a:lumMod val="85000"/>
                    <a:lumOff val="15000"/>
                  </a:schemeClr>
                </a:solidFill>
              </a:rPr>
              <a:t>1996 : vote d’un Décret </a:t>
            </a:r>
            <a:r>
              <a:rPr lang="fr-FR" sz="2900" dirty="0" smtClean="0">
                <a:solidFill>
                  <a:schemeClr val="tx1">
                    <a:lumMod val="85000"/>
                    <a:lumOff val="15000"/>
                  </a:schemeClr>
                </a:solidFill>
              </a:rPr>
              <a:t>régissant les Services de santé Mentale en Wallonie.</a:t>
            </a:r>
            <a:r>
              <a:rPr lang="fr-BE" sz="2900" dirty="0" smtClean="0">
                <a:solidFill>
                  <a:schemeClr val="tx1">
                    <a:lumMod val="85000"/>
                    <a:lumOff val="15000"/>
                  </a:schemeClr>
                </a:solidFill>
              </a:rPr>
              <a:t/>
            </a:r>
            <a:br>
              <a:rPr lang="fr-BE" sz="2900" dirty="0" smtClean="0">
                <a:solidFill>
                  <a:schemeClr val="tx1">
                    <a:lumMod val="85000"/>
                    <a:lumOff val="15000"/>
                  </a:schemeClr>
                </a:solidFill>
              </a:rPr>
            </a:br>
            <a:r>
              <a:rPr lang="fr-FR" sz="2900" dirty="0" smtClean="0">
                <a:solidFill>
                  <a:schemeClr val="tx1">
                    <a:lumMod val="85000"/>
                    <a:lumOff val="15000"/>
                  </a:schemeClr>
                </a:solidFill>
              </a:rPr>
              <a:t>Cette nouvelle législation reconnaît le service de santé mentale comme un maillon fort du réseau ambulatoire.</a:t>
            </a:r>
            <a:r>
              <a:rPr lang="fr-BE" sz="2900" dirty="0" smtClean="0">
                <a:solidFill>
                  <a:schemeClr val="tx1">
                    <a:lumMod val="85000"/>
                    <a:lumOff val="15000"/>
                  </a:schemeClr>
                </a:solidFill>
              </a:rPr>
              <a:t/>
            </a:r>
            <a:br>
              <a:rPr lang="fr-BE" sz="2900" dirty="0" smtClean="0">
                <a:solidFill>
                  <a:schemeClr val="tx1">
                    <a:lumMod val="85000"/>
                    <a:lumOff val="15000"/>
                  </a:schemeClr>
                </a:solidFill>
              </a:rPr>
            </a:br>
            <a:r>
              <a:rPr lang="fr-FR" sz="2900" dirty="0" smtClean="0">
                <a:solidFill>
                  <a:schemeClr val="tx1">
                    <a:lumMod val="85000"/>
                    <a:lumOff val="15000"/>
                  </a:schemeClr>
                </a:solidFill>
              </a:rPr>
              <a:t> </a:t>
            </a:r>
            <a:r>
              <a:rPr lang="fr-BE" sz="2900" dirty="0" smtClean="0">
                <a:solidFill>
                  <a:schemeClr val="tx1">
                    <a:lumMod val="85000"/>
                    <a:lumOff val="15000"/>
                  </a:schemeClr>
                </a:solidFill>
              </a:rPr>
              <a:t/>
            </a:r>
            <a:br>
              <a:rPr lang="fr-BE" sz="2900" dirty="0" smtClean="0">
                <a:solidFill>
                  <a:schemeClr val="tx1">
                    <a:lumMod val="85000"/>
                    <a:lumOff val="15000"/>
                  </a:schemeClr>
                </a:solidFill>
              </a:rPr>
            </a:br>
            <a:r>
              <a:rPr lang="fr-FR" sz="2900" b="1" i="1" dirty="0" smtClean="0">
                <a:solidFill>
                  <a:schemeClr val="accent6">
                    <a:lumMod val="75000"/>
                  </a:schemeClr>
                </a:solidFill>
              </a:rPr>
              <a:t>1976 : création à Saint-Hubert de l’ASBL Service de Santé mentale du Nord et Centre Luxembourg.</a:t>
            </a:r>
            <a:r>
              <a:rPr lang="fr-BE" sz="2900" b="1" i="1" dirty="0" smtClean="0">
                <a:solidFill>
                  <a:schemeClr val="accent6">
                    <a:lumMod val="75000"/>
                  </a:schemeClr>
                </a:solidFill>
              </a:rPr>
              <a:t>	Convention hospitalière avec l’Institut Psychiatrique de Lierneux !!</a:t>
            </a:r>
          </a:p>
          <a:p>
            <a:pPr marL="0" indent="0">
              <a:buNone/>
            </a:pPr>
            <a:r>
              <a:rPr lang="fr-BE" sz="2900" b="1" i="1" dirty="0" smtClean="0">
                <a:solidFill>
                  <a:schemeClr val="accent6">
                    <a:lumMod val="75000"/>
                  </a:schemeClr>
                </a:solidFill>
              </a:rPr>
              <a:t/>
            </a:r>
            <a:br>
              <a:rPr lang="fr-BE" sz="2900" b="1" i="1" dirty="0" smtClean="0">
                <a:solidFill>
                  <a:schemeClr val="accent6">
                    <a:lumMod val="75000"/>
                  </a:schemeClr>
                </a:solidFill>
              </a:rPr>
            </a:br>
            <a:r>
              <a:rPr lang="fr-FR" sz="2900" b="1" i="1" dirty="0" smtClean="0">
                <a:solidFill>
                  <a:schemeClr val="tx1">
                    <a:lumMod val="85000"/>
                    <a:lumOff val="15000"/>
                  </a:schemeClr>
                </a:solidFill>
              </a:rPr>
              <a:t>1977 : </a:t>
            </a:r>
            <a:r>
              <a:rPr lang="fr-FR" sz="2900" i="1" dirty="0" smtClean="0">
                <a:solidFill>
                  <a:schemeClr val="tx1">
                    <a:lumMod val="85000"/>
                    <a:lumOff val="15000"/>
                  </a:schemeClr>
                </a:solidFill>
              </a:rPr>
              <a:t>ouverture du premier siège de consultation à Saint-Hubert</a:t>
            </a:r>
            <a:br>
              <a:rPr lang="fr-FR" sz="2900" i="1" dirty="0" smtClean="0">
                <a:solidFill>
                  <a:schemeClr val="tx1">
                    <a:lumMod val="85000"/>
                    <a:lumOff val="15000"/>
                  </a:schemeClr>
                </a:solidFill>
              </a:rPr>
            </a:br>
            <a:r>
              <a:rPr lang="fr-FR" sz="2900" b="1" i="1" dirty="0" smtClean="0">
                <a:solidFill>
                  <a:schemeClr val="tx1">
                    <a:lumMod val="85000"/>
                    <a:lumOff val="15000"/>
                  </a:schemeClr>
                </a:solidFill>
              </a:rPr>
              <a:t>1979 : </a:t>
            </a:r>
            <a:r>
              <a:rPr lang="fr-FR" sz="2900" i="1" dirty="0" smtClean="0">
                <a:solidFill>
                  <a:schemeClr val="tx1">
                    <a:lumMod val="85000"/>
                    <a:lumOff val="15000"/>
                  </a:schemeClr>
                </a:solidFill>
              </a:rPr>
              <a:t>ouverture du 2</a:t>
            </a:r>
            <a:r>
              <a:rPr lang="fr-FR" sz="2900" i="1" baseline="30000" dirty="0" smtClean="0">
                <a:solidFill>
                  <a:schemeClr val="tx1">
                    <a:lumMod val="85000"/>
                    <a:lumOff val="15000"/>
                  </a:schemeClr>
                </a:solidFill>
              </a:rPr>
              <a:t>ème</a:t>
            </a:r>
            <a:r>
              <a:rPr lang="fr-FR" sz="2900" i="1" dirty="0" smtClean="0">
                <a:solidFill>
                  <a:schemeClr val="tx1">
                    <a:lumMod val="85000"/>
                    <a:lumOff val="15000"/>
                  </a:schemeClr>
                </a:solidFill>
              </a:rPr>
              <a:t>  siège de consultation à Libramont</a:t>
            </a:r>
            <a:r>
              <a:rPr lang="fr-BE" sz="2900" dirty="0" smtClean="0">
                <a:solidFill>
                  <a:schemeClr val="tx1">
                    <a:lumMod val="85000"/>
                    <a:lumOff val="15000"/>
                  </a:schemeClr>
                </a:solidFill>
              </a:rPr>
              <a:t/>
            </a:r>
            <a:br>
              <a:rPr lang="fr-BE" sz="2900" dirty="0" smtClean="0">
                <a:solidFill>
                  <a:schemeClr val="tx1">
                    <a:lumMod val="85000"/>
                    <a:lumOff val="15000"/>
                  </a:schemeClr>
                </a:solidFill>
              </a:rPr>
            </a:br>
            <a:r>
              <a:rPr lang="fr-FR" sz="2900" b="1" i="1" dirty="0" smtClean="0">
                <a:solidFill>
                  <a:schemeClr val="tx1">
                    <a:lumMod val="85000"/>
                    <a:lumOff val="15000"/>
                  </a:schemeClr>
                </a:solidFill>
              </a:rPr>
              <a:t>1983 : </a:t>
            </a:r>
            <a:r>
              <a:rPr lang="fr-FR" sz="2900" i="1" dirty="0" smtClean="0">
                <a:solidFill>
                  <a:schemeClr val="tx1">
                    <a:lumMod val="85000"/>
                    <a:lumOff val="15000"/>
                  </a:schemeClr>
                </a:solidFill>
              </a:rPr>
              <a:t>ouverture du 3</a:t>
            </a:r>
            <a:r>
              <a:rPr lang="fr-FR" sz="2900" i="1" baseline="30000" dirty="0" smtClean="0">
                <a:solidFill>
                  <a:schemeClr val="tx1">
                    <a:lumMod val="85000"/>
                    <a:lumOff val="15000"/>
                  </a:schemeClr>
                </a:solidFill>
              </a:rPr>
              <a:t>ème</a:t>
            </a:r>
            <a:r>
              <a:rPr lang="fr-FR" sz="2900" i="1" dirty="0" smtClean="0">
                <a:solidFill>
                  <a:schemeClr val="tx1">
                    <a:lumMod val="85000"/>
                    <a:lumOff val="15000"/>
                  </a:schemeClr>
                </a:solidFill>
              </a:rPr>
              <a:t> siège de consultation à Bouillon</a:t>
            </a:r>
            <a:r>
              <a:rPr lang="fr-BE" sz="2900" dirty="0" smtClean="0">
                <a:solidFill>
                  <a:schemeClr val="tx1">
                    <a:lumMod val="85000"/>
                    <a:lumOff val="15000"/>
                  </a:schemeClr>
                </a:solidFill>
              </a:rPr>
              <a:t/>
            </a:r>
            <a:br>
              <a:rPr lang="fr-BE" sz="2900" dirty="0" smtClean="0">
                <a:solidFill>
                  <a:schemeClr val="tx1">
                    <a:lumMod val="85000"/>
                    <a:lumOff val="15000"/>
                  </a:schemeClr>
                </a:solidFill>
              </a:rPr>
            </a:br>
            <a:r>
              <a:rPr lang="fr-BE" sz="2900" dirty="0" smtClean="0">
                <a:solidFill>
                  <a:schemeClr val="tx1">
                    <a:lumMod val="85000"/>
                    <a:lumOff val="15000"/>
                  </a:schemeClr>
                </a:solidFill>
              </a:rPr>
              <a:t>	</a:t>
            </a:r>
          </a:p>
          <a:p>
            <a:pPr marL="0" indent="0">
              <a:buNone/>
            </a:pPr>
            <a:r>
              <a:rPr lang="fr-BE" sz="2900" b="1" i="1" dirty="0" smtClean="0">
                <a:solidFill>
                  <a:schemeClr val="tx1">
                    <a:lumMod val="85000"/>
                    <a:lumOff val="15000"/>
                  </a:schemeClr>
                </a:solidFill>
              </a:rPr>
              <a:t>         </a:t>
            </a:r>
            <a:r>
              <a:rPr lang="fr-FR" sz="2900" b="1" i="1" dirty="0" smtClean="0">
                <a:solidFill>
                  <a:schemeClr val="tx1">
                    <a:lumMod val="85000"/>
                    <a:lumOff val="15000"/>
                  </a:schemeClr>
                </a:solidFill>
              </a:rPr>
              <a:t>1998 : création de l’équipe pour le traitement des AICS </a:t>
            </a:r>
            <a:r>
              <a:rPr lang="fr-FR" sz="2900" i="1" dirty="0" smtClean="0">
                <a:solidFill>
                  <a:schemeClr val="tx1">
                    <a:lumMod val="85000"/>
                    <a:lumOff val="15000"/>
                  </a:schemeClr>
                </a:solidFill>
              </a:rPr>
              <a:t>(auteurs d’infraction à caractère sexuel)</a:t>
            </a:r>
            <a:r>
              <a:rPr lang="fr-BE" sz="2900" dirty="0" smtClean="0">
                <a:solidFill>
                  <a:schemeClr val="tx1">
                    <a:lumMod val="85000"/>
                    <a:lumOff val="15000"/>
                  </a:schemeClr>
                </a:solidFill>
              </a:rPr>
              <a:t/>
            </a:r>
            <a:br>
              <a:rPr lang="fr-BE" sz="2900" dirty="0" smtClean="0">
                <a:solidFill>
                  <a:schemeClr val="tx1">
                    <a:lumMod val="85000"/>
                    <a:lumOff val="15000"/>
                  </a:schemeClr>
                </a:solidFill>
              </a:rPr>
            </a:br>
            <a:r>
              <a:rPr lang="fr-FR" sz="2900" b="1" i="1" dirty="0">
                <a:solidFill>
                  <a:schemeClr val="tx1">
                    <a:lumMod val="85000"/>
                    <a:lumOff val="15000"/>
                  </a:schemeClr>
                </a:solidFill>
              </a:rPr>
              <a:t> </a:t>
            </a:r>
            <a:r>
              <a:rPr lang="fr-FR" sz="2900" b="1" i="1" dirty="0" smtClean="0">
                <a:solidFill>
                  <a:schemeClr val="tx1">
                    <a:lumMod val="85000"/>
                    <a:lumOff val="15000"/>
                  </a:schemeClr>
                </a:solidFill>
              </a:rPr>
              <a:t>      </a:t>
            </a:r>
          </a:p>
          <a:p>
            <a:pPr marL="0" indent="0">
              <a:buNone/>
            </a:pPr>
            <a:r>
              <a:rPr lang="fr-FR" sz="2900" b="1" i="1" dirty="0" smtClean="0">
                <a:solidFill>
                  <a:schemeClr val="tx1">
                    <a:lumMod val="85000"/>
                    <a:lumOff val="15000"/>
                  </a:schemeClr>
                </a:solidFill>
              </a:rPr>
              <a:t>         2003 : création de l’équipe Réseau Enfants Adolescents </a:t>
            </a:r>
            <a:r>
              <a:rPr lang="fr-FR" sz="2900" i="1" dirty="0" smtClean="0">
                <a:solidFill>
                  <a:schemeClr val="tx1">
                    <a:lumMod val="85000"/>
                    <a:lumOff val="15000"/>
                  </a:schemeClr>
                </a:solidFill>
              </a:rPr>
              <a:t>faisant suite à des Projets Pilotes de Travail en 	                 Réseau autour de la Petite Enfance en milieu Rural</a:t>
            </a:r>
            <a:br>
              <a:rPr lang="fr-FR" sz="2900" i="1" dirty="0" smtClean="0">
                <a:solidFill>
                  <a:schemeClr val="tx1">
                    <a:lumMod val="85000"/>
                    <a:lumOff val="15000"/>
                  </a:schemeClr>
                </a:solidFill>
              </a:rPr>
            </a:br>
            <a:r>
              <a:rPr lang="fr-FR" sz="2900" i="1" dirty="0" smtClean="0">
                <a:solidFill>
                  <a:schemeClr val="tx1">
                    <a:lumMod val="85000"/>
                    <a:lumOff val="15000"/>
                  </a:schemeClr>
                </a:solidFill>
              </a:rPr>
              <a:t>	</a:t>
            </a:r>
          </a:p>
          <a:p>
            <a:pPr marL="0" indent="0">
              <a:buNone/>
            </a:pPr>
            <a:r>
              <a:rPr lang="fr-FR" sz="2900" b="1" i="1" dirty="0" smtClean="0">
                <a:solidFill>
                  <a:schemeClr val="tx1">
                    <a:lumMod val="85000"/>
                    <a:lumOff val="15000"/>
                  </a:schemeClr>
                </a:solidFill>
              </a:rPr>
              <a:t>         2004- 2006: engagement d’une  assistante pédo-Psychiatre en rotation avec l’ULG (service du 	Prof. Ansseaux)</a:t>
            </a:r>
            <a:br>
              <a:rPr lang="fr-FR" sz="2900" b="1" i="1" dirty="0" smtClean="0">
                <a:solidFill>
                  <a:schemeClr val="tx1">
                    <a:lumMod val="85000"/>
                    <a:lumOff val="15000"/>
                  </a:schemeClr>
                </a:solidFill>
              </a:rPr>
            </a:br>
            <a:r>
              <a:rPr lang="fr-FR" sz="2900" b="1" i="1" dirty="0" smtClean="0">
                <a:solidFill>
                  <a:schemeClr val="tx1">
                    <a:lumMod val="85000"/>
                    <a:lumOff val="15000"/>
                  </a:schemeClr>
                </a:solidFill>
              </a:rPr>
              <a:t/>
            </a:r>
            <a:br>
              <a:rPr lang="fr-FR" sz="2900" b="1" i="1" dirty="0" smtClean="0">
                <a:solidFill>
                  <a:schemeClr val="tx1">
                    <a:lumMod val="85000"/>
                    <a:lumOff val="15000"/>
                  </a:schemeClr>
                </a:solidFill>
              </a:rPr>
            </a:br>
            <a:r>
              <a:rPr lang="fr-FR" sz="2900" b="1" i="1" dirty="0" smtClean="0">
                <a:solidFill>
                  <a:schemeClr val="tx1">
                    <a:lumMod val="85000"/>
                    <a:lumOff val="15000"/>
                  </a:schemeClr>
                </a:solidFill>
              </a:rPr>
              <a:t>Organisation de 2 Colloques: </a:t>
            </a:r>
          </a:p>
          <a:p>
            <a:pPr marL="0" indent="0">
              <a:buNone/>
            </a:pPr>
            <a:r>
              <a:rPr lang="fr-FR" sz="2900" b="1" i="1" dirty="0" smtClean="0">
                <a:solidFill>
                  <a:schemeClr val="tx1">
                    <a:lumMod val="85000"/>
                    <a:lumOff val="15000"/>
                  </a:schemeClr>
                </a:solidFill>
              </a:rPr>
              <a:t/>
            </a:r>
            <a:br>
              <a:rPr lang="fr-FR" sz="2900" b="1" i="1" dirty="0" smtClean="0">
                <a:solidFill>
                  <a:schemeClr val="tx1">
                    <a:lumMod val="85000"/>
                    <a:lumOff val="15000"/>
                  </a:schemeClr>
                </a:solidFill>
              </a:rPr>
            </a:br>
            <a:r>
              <a:rPr lang="fr-FR" sz="2900" b="1" i="1" dirty="0" smtClean="0">
                <a:solidFill>
                  <a:schemeClr val="accent6">
                    <a:lumMod val="75000"/>
                  </a:schemeClr>
                </a:solidFill>
              </a:rPr>
              <a:t>le 20.11.87 : 10</a:t>
            </a:r>
            <a:r>
              <a:rPr lang="fr-FR" sz="2900" b="1" i="1" baseline="30000" dirty="0" smtClean="0">
                <a:solidFill>
                  <a:schemeClr val="accent6">
                    <a:lumMod val="75000"/>
                  </a:schemeClr>
                </a:solidFill>
              </a:rPr>
              <a:t>ème</a:t>
            </a:r>
            <a:r>
              <a:rPr lang="fr-FR" sz="2900" b="1" i="1" dirty="0" smtClean="0">
                <a:solidFill>
                  <a:schemeClr val="accent6">
                    <a:lumMod val="75000"/>
                  </a:schemeClr>
                </a:solidFill>
              </a:rPr>
              <a:t> Anniversaire : Questions  sur l’Inceste</a:t>
            </a:r>
            <a:br>
              <a:rPr lang="fr-FR" sz="2900" b="1" i="1" dirty="0" smtClean="0">
                <a:solidFill>
                  <a:schemeClr val="accent6">
                    <a:lumMod val="75000"/>
                  </a:schemeClr>
                </a:solidFill>
              </a:rPr>
            </a:br>
            <a:r>
              <a:rPr lang="fr-FR" sz="2900" b="1" i="1" dirty="0" smtClean="0">
                <a:solidFill>
                  <a:schemeClr val="accent6">
                    <a:lumMod val="75000"/>
                  </a:schemeClr>
                </a:solidFill>
              </a:rPr>
              <a:t>le 05.11.2001: Le travail en Réseau autour de la Petite Enfance</a:t>
            </a:r>
            <a:r>
              <a:rPr lang="fr-BE" sz="2900" dirty="0" smtClean="0">
                <a:solidFill>
                  <a:schemeClr val="accent6">
                    <a:lumMod val="75000"/>
                  </a:schemeClr>
                </a:solidFill>
              </a:rPr>
              <a:t/>
            </a:r>
            <a:br>
              <a:rPr lang="fr-BE" sz="2900" dirty="0" smtClean="0">
                <a:solidFill>
                  <a:schemeClr val="accent6">
                    <a:lumMod val="75000"/>
                  </a:schemeClr>
                </a:solidFill>
              </a:rPr>
            </a:br>
            <a:r>
              <a:rPr lang="fr-BE" sz="2900" b="1" dirty="0" smtClean="0">
                <a:solidFill>
                  <a:schemeClr val="accent6">
                    <a:lumMod val="75000"/>
                  </a:schemeClr>
                </a:solidFill>
              </a:rPr>
              <a:t>-</a:t>
            </a:r>
            <a:r>
              <a:rPr lang="fr-FR" sz="2900" dirty="0" smtClean="0">
                <a:solidFill>
                  <a:schemeClr val="accent6">
                    <a:lumMod val="75000"/>
                  </a:schemeClr>
                </a:solidFill>
              </a:rPr>
              <a:t>	 l </a:t>
            </a:r>
            <a:r>
              <a:rPr lang="fr-BE" sz="2900" dirty="0" smtClean="0">
                <a:solidFill>
                  <a:schemeClr val="accent6">
                    <a:lumMod val="75000"/>
                  </a:schemeClr>
                </a:solidFill>
              </a:rPr>
              <a:t/>
            </a:r>
            <a:br>
              <a:rPr lang="fr-BE" sz="2900" dirty="0" smtClean="0">
                <a:solidFill>
                  <a:schemeClr val="accent6">
                    <a:lumMod val="75000"/>
                  </a:schemeClr>
                </a:solidFill>
              </a:rPr>
            </a:br>
            <a:endParaRPr lang="fr-BE" sz="2900" dirty="0"/>
          </a:p>
        </p:txBody>
      </p:sp>
      <p:sp>
        <p:nvSpPr>
          <p:cNvPr id="2" name="Titre 1"/>
          <p:cNvSpPr>
            <a:spLocks noGrp="1"/>
          </p:cNvSpPr>
          <p:nvPr>
            <p:ph type="title"/>
          </p:nvPr>
        </p:nvSpPr>
        <p:spPr>
          <a:xfrm>
            <a:off x="395536" y="274638"/>
            <a:ext cx="8291264" cy="1354162"/>
          </a:xfrm>
        </p:spPr>
        <p:txBody>
          <a:bodyPr>
            <a:normAutofit fontScale="90000"/>
          </a:bodyPr>
          <a:lstStyle/>
          <a:p>
            <a:r>
              <a:rPr lang="fr-BE" sz="1400" b="1" dirty="0" smtClean="0">
                <a:solidFill>
                  <a:schemeClr val="tx2">
                    <a:lumMod val="50000"/>
                  </a:schemeClr>
                </a:solidFill>
              </a:rPr>
              <a:t/>
            </a:r>
            <a:br>
              <a:rPr lang="fr-BE" sz="1400" b="1" dirty="0" smtClean="0">
                <a:solidFill>
                  <a:schemeClr val="tx2">
                    <a:lumMod val="50000"/>
                  </a:schemeClr>
                </a:solidFill>
              </a:rPr>
            </a:br>
            <a:r>
              <a:rPr lang="fr-BE" sz="1400" b="1" dirty="0" smtClean="0">
                <a:solidFill>
                  <a:schemeClr val="tx2">
                    <a:lumMod val="50000"/>
                  </a:schemeClr>
                </a:solidFill>
              </a:rPr>
              <a:t/>
            </a:r>
            <a:br>
              <a:rPr lang="fr-BE" sz="1400" b="1" dirty="0" smtClean="0">
                <a:solidFill>
                  <a:schemeClr val="tx2">
                    <a:lumMod val="50000"/>
                  </a:schemeClr>
                </a:solidFill>
              </a:rPr>
            </a:br>
            <a:r>
              <a:rPr lang="fr-BE" sz="1400" dirty="0" smtClean="0">
                <a:solidFill>
                  <a:schemeClr val="tx2">
                    <a:lumMod val="50000"/>
                  </a:schemeClr>
                </a:solidFill>
              </a:rPr>
              <a:t/>
            </a:r>
            <a:br>
              <a:rPr lang="fr-BE" sz="1400" dirty="0" smtClean="0">
                <a:solidFill>
                  <a:schemeClr val="tx2">
                    <a:lumMod val="50000"/>
                  </a:schemeClr>
                </a:solidFill>
              </a:rPr>
            </a:br>
            <a:r>
              <a:rPr lang="fr-BE" sz="2200" b="1" i="1" dirty="0" smtClean="0">
                <a:solidFill>
                  <a:schemeClr val="tx2">
                    <a:lumMod val="50000"/>
                  </a:schemeClr>
                </a:solidFill>
              </a:rPr>
              <a:t>30 ans de pratique en secteur extra-hospitalier de Santé Mentale </a:t>
            </a:r>
            <a:r>
              <a:rPr lang="fr-FR" sz="2200" b="1" i="1" dirty="0" smtClean="0">
                <a:solidFill>
                  <a:schemeClr val="tx2">
                    <a:lumMod val="50000"/>
                  </a:schemeClr>
                </a:solidFill>
              </a:rPr>
              <a:t>comme</a:t>
            </a:r>
            <a:br>
              <a:rPr lang="fr-FR" sz="2200" b="1" i="1" dirty="0" smtClean="0">
                <a:solidFill>
                  <a:schemeClr val="tx2">
                    <a:lumMod val="50000"/>
                  </a:schemeClr>
                </a:solidFill>
              </a:rPr>
            </a:br>
            <a:r>
              <a:rPr lang="fr-FR" sz="2200" b="1" i="1" dirty="0" smtClean="0">
                <a:solidFill>
                  <a:schemeClr val="tx2">
                    <a:lumMod val="50000"/>
                  </a:schemeClr>
                </a:solidFill>
              </a:rPr>
              <a:t>Médecin-Directeur au SSM de St- Hubert, Libramont, Bouillon</a:t>
            </a:r>
            <a:r>
              <a:rPr lang="fr-BE" sz="2200" dirty="0" smtClean="0"/>
              <a:t/>
            </a:r>
            <a:br>
              <a:rPr lang="fr-BE" sz="2200" dirty="0" smtClean="0"/>
            </a:br>
            <a:r>
              <a:rPr lang="fr-FR" sz="1050" b="1" dirty="0" smtClean="0">
                <a:solidFill>
                  <a:schemeClr val="tx1">
                    <a:lumMod val="85000"/>
                    <a:lumOff val="15000"/>
                  </a:schemeClr>
                </a:solidFill>
              </a:rPr>
              <a:t>1</a:t>
            </a:r>
            <a:br>
              <a:rPr lang="fr-FR" sz="1050" b="1" dirty="0" smtClean="0">
                <a:solidFill>
                  <a:schemeClr val="tx1">
                    <a:lumMod val="85000"/>
                    <a:lumOff val="15000"/>
                  </a:schemeClr>
                </a:solidFill>
              </a:rPr>
            </a:br>
            <a:endParaRPr lang="fr-BE" sz="1400" dirty="0"/>
          </a:p>
        </p:txBody>
      </p:sp>
    </p:spTree>
    <p:extLst>
      <p:ext uri="{BB962C8B-B14F-4D97-AF65-F5344CB8AC3E}">
        <p14:creationId xmlns:p14="http://schemas.microsoft.com/office/powerpoint/2010/main" val="117887134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marL="0" indent="0">
              <a:spcBef>
                <a:spcPts val="0"/>
              </a:spcBef>
            </a:pPr>
            <a:r>
              <a:rPr lang="fr-BE" sz="2000" b="1" dirty="0" smtClean="0">
                <a:solidFill>
                  <a:schemeClr val="tx2">
                    <a:lumMod val="75000"/>
                  </a:schemeClr>
                </a:solidFill>
              </a:rPr>
              <a:t/>
            </a:r>
            <a:br>
              <a:rPr lang="fr-BE" sz="2000" b="1" dirty="0" smtClean="0">
                <a:solidFill>
                  <a:schemeClr val="tx2">
                    <a:lumMod val="75000"/>
                  </a:schemeClr>
                </a:solidFill>
              </a:rPr>
            </a:br>
            <a:r>
              <a:rPr lang="fr-BE" sz="2700" b="1" dirty="0" smtClean="0">
                <a:solidFill>
                  <a:schemeClr val="tx2">
                    <a:lumMod val="75000"/>
                  </a:schemeClr>
                </a:solidFill>
              </a:rPr>
              <a:t>Le </a:t>
            </a:r>
            <a:r>
              <a:rPr lang="fr-BE" sz="2700" b="1" dirty="0">
                <a:solidFill>
                  <a:schemeClr val="tx2">
                    <a:lumMod val="75000"/>
                  </a:schemeClr>
                </a:solidFill>
              </a:rPr>
              <a:t>Service de Santé Mentale </a:t>
            </a:r>
            <a:br>
              <a:rPr lang="fr-BE" sz="2700" b="1" dirty="0">
                <a:solidFill>
                  <a:schemeClr val="tx2">
                    <a:lumMod val="75000"/>
                  </a:schemeClr>
                </a:solidFill>
              </a:rPr>
            </a:br>
            <a:r>
              <a:rPr lang="fr-BE" sz="2700" b="1" dirty="0">
                <a:solidFill>
                  <a:schemeClr val="tx2">
                    <a:lumMod val="75000"/>
                  </a:schemeClr>
                </a:solidFill>
              </a:rPr>
              <a:t>    de Libramont </a:t>
            </a:r>
            <a:r>
              <a:rPr lang="fr-BE" sz="2700" b="1" dirty="0" smtClean="0">
                <a:solidFill>
                  <a:schemeClr val="tx2">
                    <a:lumMod val="75000"/>
                  </a:schemeClr>
                </a:solidFill>
              </a:rPr>
              <a:t>– </a:t>
            </a:r>
            <a:r>
              <a:rPr lang="fr-BE" sz="2700" b="1" dirty="0" err="1" smtClean="0">
                <a:solidFill>
                  <a:schemeClr val="tx2">
                    <a:lumMod val="75000"/>
                  </a:schemeClr>
                </a:solidFill>
              </a:rPr>
              <a:t>asbl</a:t>
            </a:r>
            <a:r>
              <a:rPr lang="fr-BE" sz="2700" b="1" dirty="0" smtClean="0">
                <a:solidFill>
                  <a:schemeClr val="tx2">
                    <a:lumMod val="75000"/>
                  </a:schemeClr>
                </a:solidFill>
              </a:rPr>
              <a:t/>
            </a:r>
            <a:br>
              <a:rPr lang="fr-BE" sz="2700" b="1" dirty="0" smtClean="0">
                <a:solidFill>
                  <a:schemeClr val="tx2">
                    <a:lumMod val="75000"/>
                  </a:schemeClr>
                </a:solidFill>
              </a:rPr>
            </a:br>
            <a:r>
              <a:rPr lang="fr-BE" sz="2700" b="1" dirty="0" smtClean="0">
                <a:solidFill>
                  <a:schemeClr val="tx2">
                    <a:lumMod val="75000"/>
                  </a:schemeClr>
                </a:solidFill>
              </a:rPr>
              <a:t>en 2006</a:t>
            </a:r>
            <a:r>
              <a:rPr lang="fr-BE" sz="2700" b="1" dirty="0">
                <a:solidFill>
                  <a:schemeClr val="tx2">
                    <a:lumMod val="75000"/>
                  </a:schemeClr>
                </a:solidFill>
              </a:rPr>
              <a:t/>
            </a:r>
            <a:br>
              <a:rPr lang="fr-BE" sz="2700" b="1" dirty="0">
                <a:solidFill>
                  <a:schemeClr val="tx2">
                    <a:lumMod val="75000"/>
                  </a:schemeClr>
                </a:solidFill>
              </a:rPr>
            </a:br>
            <a:r>
              <a:rPr lang="fr-BE" sz="1600" b="1" dirty="0"/>
              <a:t/>
            </a:r>
            <a:br>
              <a:rPr lang="fr-BE" sz="1600" b="1" dirty="0"/>
            </a:br>
            <a:endParaRPr lang="fr-BE" sz="1400" b="1" dirty="0"/>
          </a:p>
        </p:txBody>
      </p:sp>
      <p:sp>
        <p:nvSpPr>
          <p:cNvPr id="3" name="Espace réservé du contenu 2"/>
          <p:cNvSpPr>
            <a:spLocks noGrp="1"/>
          </p:cNvSpPr>
          <p:nvPr>
            <p:ph sz="quarter" idx="13"/>
          </p:nvPr>
        </p:nvSpPr>
        <p:spPr>
          <a:xfrm>
            <a:off x="827583" y="1772816"/>
            <a:ext cx="3671263" cy="4353664"/>
          </a:xfrm>
        </p:spPr>
        <p:txBody>
          <a:bodyPr>
            <a:normAutofit lnSpcReduction="10000"/>
          </a:bodyPr>
          <a:lstStyle/>
          <a:p>
            <a:pPr marL="0" indent="0">
              <a:spcAft>
                <a:spcPts val="600"/>
              </a:spcAft>
              <a:buNone/>
            </a:pPr>
            <a:r>
              <a:rPr lang="fr-FR" sz="2200" b="1" dirty="0" smtClean="0"/>
              <a:t> Pouvoirs Subsidiants        </a:t>
            </a:r>
          </a:p>
          <a:p>
            <a:pPr>
              <a:lnSpc>
                <a:spcPct val="120000"/>
              </a:lnSpc>
              <a:spcAft>
                <a:spcPts val="600"/>
              </a:spcAft>
            </a:pPr>
            <a:r>
              <a:rPr lang="fr-FR" sz="1400" dirty="0" smtClean="0"/>
              <a:t>Région Wallonne – </a:t>
            </a:r>
          </a:p>
          <a:p>
            <a:pPr>
              <a:lnSpc>
                <a:spcPct val="120000"/>
              </a:lnSpc>
              <a:spcAft>
                <a:spcPts val="600"/>
              </a:spcAft>
            </a:pPr>
            <a:r>
              <a:rPr lang="fr-FR" sz="1400" dirty="0" smtClean="0"/>
              <a:t>FOREM – </a:t>
            </a:r>
          </a:p>
          <a:p>
            <a:pPr>
              <a:lnSpc>
                <a:spcPct val="120000"/>
              </a:lnSpc>
              <a:spcAft>
                <a:spcPts val="600"/>
              </a:spcAft>
            </a:pPr>
            <a:r>
              <a:rPr lang="fr-FR" sz="1400" dirty="0" smtClean="0"/>
              <a:t>Donateurs</a:t>
            </a:r>
          </a:p>
          <a:p>
            <a:pPr marL="0" indent="0">
              <a:spcAft>
                <a:spcPts val="600"/>
              </a:spcAft>
              <a:buNone/>
            </a:pPr>
            <a:r>
              <a:rPr lang="fr-FR" sz="2200" b="1" dirty="0" smtClean="0"/>
              <a:t>Pouvoir Organisateur</a:t>
            </a:r>
            <a:endParaRPr lang="fr-BE" sz="2200" b="1" dirty="0" smtClean="0"/>
          </a:p>
          <a:p>
            <a:pPr>
              <a:spcAft>
                <a:spcPts val="600"/>
              </a:spcAft>
            </a:pPr>
            <a:r>
              <a:rPr lang="fr-FR" sz="1400" dirty="0" smtClean="0"/>
              <a:t>Assemblée Générale                                                       Conseil d’Administration</a:t>
            </a:r>
            <a:r>
              <a:rPr lang="fr-FR" sz="1400" b="1" dirty="0" smtClean="0"/>
              <a:t>. </a:t>
            </a:r>
          </a:p>
          <a:p>
            <a:pPr>
              <a:lnSpc>
                <a:spcPct val="20000"/>
              </a:lnSpc>
              <a:spcAft>
                <a:spcPts val="600"/>
              </a:spcAft>
            </a:pPr>
            <a:endParaRPr lang="fr-FR" sz="1400" b="1" dirty="0" smtClean="0"/>
          </a:p>
          <a:p>
            <a:pPr>
              <a:lnSpc>
                <a:spcPct val="20000"/>
              </a:lnSpc>
              <a:spcAft>
                <a:spcPts val="600"/>
              </a:spcAft>
            </a:pPr>
            <a:r>
              <a:rPr lang="fr-FR" sz="1400" b="1" i="1" dirty="0" smtClean="0">
                <a:solidFill>
                  <a:schemeClr val="accent6">
                    <a:lumMod val="50000"/>
                  </a:schemeClr>
                </a:solidFill>
              </a:rPr>
              <a:t>Responsable</a:t>
            </a:r>
            <a:r>
              <a:rPr lang="fr-FR" sz="1400" i="1" dirty="0" smtClean="0">
                <a:solidFill>
                  <a:schemeClr val="accent6">
                    <a:lumMod val="50000"/>
                  </a:schemeClr>
                </a:solidFill>
              </a:rPr>
              <a:t>: </a:t>
            </a:r>
            <a:r>
              <a:rPr lang="fr-FR" sz="1400" i="1" dirty="0" smtClean="0">
                <a:solidFill>
                  <a:srgbClr val="002060"/>
                </a:solidFill>
              </a:rPr>
              <a:t>Président du CA   </a:t>
            </a:r>
          </a:p>
          <a:p>
            <a:pPr>
              <a:lnSpc>
                <a:spcPct val="20000"/>
              </a:lnSpc>
              <a:spcAft>
                <a:spcPts val="600"/>
              </a:spcAft>
            </a:pPr>
            <a:r>
              <a:rPr lang="fr-FR" sz="1400" i="1" dirty="0" smtClean="0">
                <a:solidFill>
                  <a:srgbClr val="002060"/>
                </a:solidFill>
              </a:rPr>
              <a:t>                                                                                                                                                                                                             </a:t>
            </a:r>
          </a:p>
          <a:p>
            <a:pPr marL="0" indent="0">
              <a:lnSpc>
                <a:spcPct val="20000"/>
              </a:lnSpc>
              <a:spcAft>
                <a:spcPts val="600"/>
              </a:spcAft>
              <a:buNone/>
            </a:pPr>
            <a:r>
              <a:rPr lang="fr-BE" sz="1400" i="1" dirty="0" smtClean="0">
                <a:solidFill>
                  <a:schemeClr val="accent6">
                    <a:lumMod val="50000"/>
                  </a:schemeClr>
                </a:solidFill>
              </a:rPr>
              <a:t>Le 1</a:t>
            </a:r>
            <a:r>
              <a:rPr lang="fr-BE" sz="1400" i="1" baseline="30000" dirty="0" smtClean="0">
                <a:solidFill>
                  <a:schemeClr val="accent6">
                    <a:lumMod val="50000"/>
                  </a:schemeClr>
                </a:solidFill>
              </a:rPr>
              <a:t>er</a:t>
            </a:r>
            <a:r>
              <a:rPr lang="fr-BE" sz="1400" i="1" dirty="0" smtClean="0">
                <a:solidFill>
                  <a:schemeClr val="accent6">
                    <a:lumMod val="50000"/>
                  </a:schemeClr>
                </a:solidFill>
              </a:rPr>
              <a:t> Président Dr. Houchard</a:t>
            </a:r>
          </a:p>
          <a:p>
            <a:pPr marL="0" indent="0">
              <a:lnSpc>
                <a:spcPct val="20000"/>
              </a:lnSpc>
              <a:spcAft>
                <a:spcPts val="600"/>
              </a:spcAft>
              <a:buNone/>
            </a:pPr>
            <a:r>
              <a:rPr lang="fr-BE" sz="1400" i="1" dirty="0" smtClean="0">
                <a:solidFill>
                  <a:schemeClr val="accent6">
                    <a:lumMod val="50000"/>
                  </a:schemeClr>
                </a:solidFill>
              </a:rPr>
              <a:t>Le réorganisateur Michel Dupont</a:t>
            </a:r>
          </a:p>
          <a:p>
            <a:pPr marL="0" indent="0">
              <a:spcAft>
                <a:spcPts val="600"/>
              </a:spcAft>
              <a:buNone/>
            </a:pPr>
            <a:r>
              <a:rPr lang="fr-BE" sz="2000" dirty="0" smtClean="0"/>
              <a:t> </a:t>
            </a:r>
            <a:r>
              <a:rPr lang="fr-FR" sz="2100" b="1" dirty="0" smtClean="0"/>
              <a:t>Cadre Institutionnel</a:t>
            </a:r>
            <a:endParaRPr lang="fr-BE" sz="2100" b="1" dirty="0"/>
          </a:p>
          <a:p>
            <a:pPr>
              <a:spcBef>
                <a:spcPts val="0"/>
              </a:spcBef>
              <a:spcAft>
                <a:spcPts val="600"/>
              </a:spcAft>
              <a:tabLst>
                <a:tab pos="265113" algn="l"/>
              </a:tabLst>
            </a:pPr>
            <a:r>
              <a:rPr lang="fr-FR" sz="1400" b="1" i="1" dirty="0">
                <a:solidFill>
                  <a:schemeClr val="accent6">
                    <a:lumMod val="50000"/>
                  </a:schemeClr>
                </a:solidFill>
              </a:rPr>
              <a:t>Responsable</a:t>
            </a:r>
            <a:r>
              <a:rPr lang="fr-BE" sz="1400" b="1" i="1" dirty="0">
                <a:solidFill>
                  <a:schemeClr val="accent6">
                    <a:lumMod val="50000"/>
                  </a:schemeClr>
                </a:solidFill>
              </a:rPr>
              <a:t>s : </a:t>
            </a:r>
            <a:r>
              <a:rPr lang="fr-FR" sz="1400" dirty="0"/>
              <a:t>Directeur Administratif et Médecin Directeur.</a:t>
            </a:r>
            <a:endParaRPr lang="fr-BE" sz="1400" dirty="0"/>
          </a:p>
          <a:p>
            <a:pPr>
              <a:spcBef>
                <a:spcPts val="0"/>
              </a:spcBef>
              <a:spcAft>
                <a:spcPts val="600"/>
              </a:spcAft>
            </a:pPr>
            <a:r>
              <a:rPr lang="fr-FR" sz="1400" dirty="0"/>
              <a:t> Travail de Coordination en Réseau.</a:t>
            </a:r>
            <a:endParaRPr lang="fr-BE" sz="1400" dirty="0"/>
          </a:p>
          <a:p>
            <a:endParaRPr lang="fr-BE" sz="1400" dirty="0"/>
          </a:p>
        </p:txBody>
      </p:sp>
      <p:sp>
        <p:nvSpPr>
          <p:cNvPr id="4" name="Espace réservé du contenu 3"/>
          <p:cNvSpPr>
            <a:spLocks noGrp="1"/>
          </p:cNvSpPr>
          <p:nvPr>
            <p:ph sz="quarter" idx="14"/>
          </p:nvPr>
        </p:nvSpPr>
        <p:spPr>
          <a:xfrm>
            <a:off x="4572000" y="1772816"/>
            <a:ext cx="4032448" cy="4536504"/>
          </a:xfrm>
        </p:spPr>
        <p:txBody>
          <a:bodyPr>
            <a:normAutofit fontScale="77500" lnSpcReduction="20000"/>
          </a:bodyPr>
          <a:lstStyle/>
          <a:p>
            <a:pPr>
              <a:spcAft>
                <a:spcPts val="600"/>
              </a:spcAft>
            </a:pPr>
            <a:r>
              <a:rPr lang="fr-BE" sz="2200" b="1" dirty="0" smtClean="0"/>
              <a:t>Les Centres de Guidance  de Libramont</a:t>
            </a:r>
            <a:r>
              <a:rPr lang="fr-BE" sz="2200" b="1" dirty="0"/>
              <a:t>,</a:t>
            </a:r>
            <a:r>
              <a:rPr lang="fr-BE" sz="2200" b="1" dirty="0" smtClean="0"/>
              <a:t> Saint Hubert,</a:t>
            </a:r>
            <a:br>
              <a:rPr lang="fr-BE" sz="2200" b="1" dirty="0" smtClean="0"/>
            </a:br>
            <a:r>
              <a:rPr lang="fr-BE" sz="2200" b="1" dirty="0" smtClean="0"/>
              <a:t>Bouillon</a:t>
            </a:r>
          </a:p>
          <a:p>
            <a:pPr marL="457200" lvl="1" indent="0">
              <a:spcAft>
                <a:spcPts val="600"/>
              </a:spcAft>
              <a:buNone/>
            </a:pPr>
            <a:r>
              <a:rPr lang="fr-FR" sz="2200" b="1" dirty="0" smtClean="0"/>
              <a:t>Cadre Thérapeutique</a:t>
            </a:r>
            <a:endParaRPr lang="fr-BE" sz="2200" b="1" dirty="0" smtClean="0"/>
          </a:p>
          <a:p>
            <a:pPr marL="0">
              <a:spcAft>
                <a:spcPts val="600"/>
              </a:spcAft>
            </a:pPr>
            <a:r>
              <a:rPr lang="fr-FR" sz="1800" b="1" i="1" dirty="0" smtClean="0">
                <a:solidFill>
                  <a:schemeClr val="accent6">
                    <a:lumMod val="50000"/>
                  </a:schemeClr>
                </a:solidFill>
              </a:rPr>
              <a:t>Responsable</a:t>
            </a:r>
            <a:r>
              <a:rPr lang="fr-BE" sz="1800" b="1" i="1" dirty="0" smtClean="0">
                <a:solidFill>
                  <a:schemeClr val="accent6">
                    <a:lumMod val="50000"/>
                  </a:schemeClr>
                </a:solidFill>
              </a:rPr>
              <a:t>: </a:t>
            </a:r>
            <a:r>
              <a:rPr lang="fr-FR" sz="1800" dirty="0" smtClean="0"/>
              <a:t>Médecin Directeur </a:t>
            </a:r>
          </a:p>
          <a:p>
            <a:pPr marL="0">
              <a:spcAft>
                <a:spcPts val="600"/>
              </a:spcAft>
            </a:pPr>
            <a:endParaRPr lang="fr-FR" sz="1600" dirty="0" smtClean="0"/>
          </a:p>
          <a:p>
            <a:pPr marL="0">
              <a:spcAft>
                <a:spcPts val="600"/>
              </a:spcAft>
            </a:pPr>
            <a:r>
              <a:rPr lang="fr-FR" sz="1800" b="1" dirty="0"/>
              <a:t> Equipes Générales: </a:t>
            </a:r>
            <a:endParaRPr lang="fr-FR" sz="1800" b="1" dirty="0" smtClean="0"/>
          </a:p>
          <a:p>
            <a:pPr marL="0" indent="0">
              <a:spcAft>
                <a:spcPts val="600"/>
              </a:spcAft>
              <a:buNone/>
            </a:pPr>
            <a:r>
              <a:rPr lang="fr-FR" sz="1800" dirty="0" smtClean="0"/>
              <a:t>Adulte </a:t>
            </a:r>
            <a:r>
              <a:rPr lang="fr-FR" sz="1800" dirty="0"/>
              <a:t>et enfants</a:t>
            </a:r>
            <a:r>
              <a:rPr lang="fr-FR" sz="1600" dirty="0"/>
              <a:t>                 </a:t>
            </a:r>
            <a:endParaRPr lang="fr-FR" sz="1600" dirty="0" smtClean="0"/>
          </a:p>
          <a:p>
            <a:pPr marL="0">
              <a:spcAft>
                <a:spcPts val="600"/>
              </a:spcAft>
            </a:pPr>
            <a:r>
              <a:rPr lang="fr-FR" sz="1600" dirty="0" smtClean="0"/>
              <a:t> </a:t>
            </a:r>
            <a:r>
              <a:rPr lang="fr-FR" sz="1600" b="1" dirty="0"/>
              <a:t>Equipes Spécifiques: </a:t>
            </a:r>
          </a:p>
          <a:p>
            <a:pPr marL="0" indent="0">
              <a:spcAft>
                <a:spcPts val="600"/>
              </a:spcAft>
              <a:buNone/>
            </a:pPr>
            <a:r>
              <a:rPr lang="fr-FR" sz="1600" dirty="0"/>
              <a:t> AICS: Auteurs d’infractions à caractère sexuel.</a:t>
            </a:r>
          </a:p>
          <a:p>
            <a:pPr marL="0" indent="0">
              <a:spcAft>
                <a:spcPts val="600"/>
              </a:spcAft>
              <a:buNone/>
            </a:pPr>
            <a:r>
              <a:rPr lang="fr-FR" sz="1600" dirty="0"/>
              <a:t>Réseau Petite Enfance</a:t>
            </a:r>
          </a:p>
          <a:p>
            <a:pPr marL="0">
              <a:spcAft>
                <a:spcPts val="600"/>
              </a:spcAft>
            </a:pPr>
            <a:endParaRPr lang="fr-FR" sz="1600" dirty="0" smtClean="0"/>
          </a:p>
          <a:p>
            <a:pPr marL="0">
              <a:spcAft>
                <a:spcPts val="600"/>
              </a:spcAft>
            </a:pPr>
            <a:r>
              <a:rPr lang="fr-FR" sz="1600" b="1" dirty="0" smtClean="0"/>
              <a:t>Equipes pluridisciplinaires: </a:t>
            </a:r>
          </a:p>
          <a:p>
            <a:pPr marL="0" indent="0">
              <a:spcAft>
                <a:spcPts val="600"/>
              </a:spcAft>
              <a:buNone/>
            </a:pPr>
            <a:r>
              <a:rPr lang="fr-FR" sz="1600" dirty="0" smtClean="0"/>
              <a:t>Psychiatre.  Psychologues, Travailleurs Sociaux</a:t>
            </a:r>
          </a:p>
          <a:p>
            <a:pPr marL="0">
              <a:spcAft>
                <a:spcPts val="600"/>
              </a:spcAft>
            </a:pPr>
            <a:r>
              <a:rPr lang="fr-FR" sz="1500" b="1" dirty="0" smtClean="0"/>
              <a:t>Personnel Administratif</a:t>
            </a:r>
            <a:r>
              <a:rPr lang="fr-FR" sz="2200" dirty="0" smtClean="0"/>
              <a:t> :</a:t>
            </a:r>
            <a:r>
              <a:rPr lang="fr-FR" dirty="0" smtClean="0"/>
              <a:t> </a:t>
            </a:r>
          </a:p>
          <a:p>
            <a:pPr marL="0" indent="0">
              <a:spcBef>
                <a:spcPts val="0"/>
              </a:spcBef>
              <a:spcAft>
                <a:spcPts val="600"/>
              </a:spcAft>
              <a:buNone/>
            </a:pPr>
            <a:r>
              <a:rPr lang="fr-FR" sz="1600" dirty="0" smtClean="0"/>
              <a:t>Secrétaires, Comptable</a:t>
            </a:r>
            <a:endParaRPr lang="fr-BE" sz="1600" dirty="0" smtClean="0"/>
          </a:p>
          <a:p>
            <a:endParaRPr lang="fr-BE" dirty="0" smtClean="0"/>
          </a:p>
          <a:p>
            <a:endParaRPr lang="fr-BE" sz="1400" dirty="0"/>
          </a:p>
        </p:txBody>
      </p:sp>
      <p:sp>
        <p:nvSpPr>
          <p:cNvPr id="5" name="Rectangle 4"/>
          <p:cNvSpPr/>
          <p:nvPr/>
        </p:nvSpPr>
        <p:spPr>
          <a:xfrm>
            <a:off x="2286000" y="2736503"/>
            <a:ext cx="4572000" cy="553998"/>
          </a:xfrm>
          <a:prstGeom prst="rect">
            <a:avLst/>
          </a:prstGeom>
        </p:spPr>
        <p:txBody>
          <a:bodyPr>
            <a:spAutoFit/>
          </a:bodyPr>
          <a:lstStyle/>
          <a:p>
            <a:r>
              <a:rPr lang="fr-FR" sz="1200" b="1" dirty="0" smtClean="0">
                <a:solidFill>
                  <a:schemeClr val="tx1">
                    <a:lumMod val="85000"/>
                    <a:lumOff val="15000"/>
                  </a:schemeClr>
                </a:solidFill>
              </a:rPr>
              <a:t/>
            </a:r>
            <a:br>
              <a:rPr lang="fr-FR" sz="1200" b="1" dirty="0" smtClean="0">
                <a:solidFill>
                  <a:schemeClr val="tx1">
                    <a:lumMod val="85000"/>
                    <a:lumOff val="15000"/>
                  </a:schemeClr>
                </a:solidFill>
              </a:rPr>
            </a:br>
            <a:endParaRPr lang="fr-BE" dirty="0"/>
          </a:p>
        </p:txBody>
      </p:sp>
    </p:spTree>
    <p:extLst>
      <p:ext uri="{BB962C8B-B14F-4D97-AF65-F5344CB8AC3E}">
        <p14:creationId xmlns:p14="http://schemas.microsoft.com/office/powerpoint/2010/main" val="24997865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23528" y="1340768"/>
            <a:ext cx="8363272" cy="5112568"/>
          </a:xfrm>
        </p:spPr>
        <p:txBody>
          <a:bodyPr numCol="2">
            <a:noAutofit/>
          </a:bodyPr>
          <a:lstStyle/>
          <a:p>
            <a:pPr marL="0" indent="0">
              <a:lnSpc>
                <a:spcPts val="1440"/>
              </a:lnSpc>
              <a:spcBef>
                <a:spcPts val="0"/>
              </a:spcBef>
              <a:buNone/>
            </a:pPr>
            <a:endParaRPr lang="fr-BE" sz="1200" b="1" dirty="0" smtClean="0"/>
          </a:p>
          <a:p>
            <a:pPr marL="0" indent="0">
              <a:lnSpc>
                <a:spcPts val="1440"/>
              </a:lnSpc>
              <a:spcBef>
                <a:spcPts val="0"/>
              </a:spcBef>
              <a:buNone/>
            </a:pPr>
            <a:endParaRPr lang="fr-BE" sz="1200" b="1" dirty="0"/>
          </a:p>
          <a:p>
            <a:pPr marL="0" indent="0">
              <a:lnSpc>
                <a:spcPts val="1440"/>
              </a:lnSpc>
              <a:spcBef>
                <a:spcPts val="0"/>
              </a:spcBef>
              <a:buNone/>
            </a:pPr>
            <a:r>
              <a:rPr lang="fr-BE" sz="1200" b="1" dirty="0" smtClean="0"/>
              <a:t>Le </a:t>
            </a:r>
            <a:r>
              <a:rPr lang="fr-BE" sz="1200" b="1" dirty="0"/>
              <a:t>monde psychiatrique et la Plate-Forme en Santé mentale</a:t>
            </a:r>
          </a:p>
          <a:p>
            <a:pPr marL="0" indent="0">
              <a:lnSpc>
                <a:spcPts val="1440"/>
              </a:lnSpc>
              <a:spcBef>
                <a:spcPts val="0"/>
              </a:spcBef>
              <a:buNone/>
            </a:pPr>
            <a:r>
              <a:rPr lang="fr-BE" sz="1200" dirty="0"/>
              <a:t>Les Services de Santé </a:t>
            </a:r>
            <a:r>
              <a:rPr lang="fr-BE" sz="1200" dirty="0" smtClean="0"/>
              <a:t>Mentale</a:t>
            </a:r>
            <a:endParaRPr lang="fr-BE" sz="1200" dirty="0"/>
          </a:p>
          <a:p>
            <a:pPr marL="0" indent="0">
              <a:lnSpc>
                <a:spcPts val="1440"/>
              </a:lnSpc>
              <a:spcBef>
                <a:spcPts val="0"/>
              </a:spcBef>
              <a:buNone/>
            </a:pPr>
            <a:r>
              <a:rPr lang="fr-BE" sz="1200" dirty="0"/>
              <a:t>Les Associations de patients et de familles </a:t>
            </a:r>
            <a:endParaRPr lang="fr-BE" sz="1200" dirty="0" smtClean="0"/>
          </a:p>
          <a:p>
            <a:pPr marL="0" indent="0">
              <a:lnSpc>
                <a:spcPts val="1440"/>
              </a:lnSpc>
              <a:spcBef>
                <a:spcPts val="0"/>
              </a:spcBef>
              <a:buNone/>
            </a:pPr>
            <a:r>
              <a:rPr lang="fr-BE" sz="1200" dirty="0" smtClean="0"/>
              <a:t>Le GLEM des psychiatres de la Province </a:t>
            </a:r>
            <a:r>
              <a:rPr lang="fr-BE" sz="1200" smtClean="0"/>
              <a:t>du Luxembourg</a:t>
            </a:r>
            <a:endParaRPr lang="fr-BE" sz="1200" dirty="0"/>
          </a:p>
          <a:p>
            <a:pPr marL="0" indent="0">
              <a:lnSpc>
                <a:spcPts val="1440"/>
              </a:lnSpc>
              <a:spcBef>
                <a:spcPts val="0"/>
              </a:spcBef>
              <a:buNone/>
            </a:pPr>
            <a:endParaRPr lang="fr-BE" sz="1200" b="1" dirty="0" smtClean="0"/>
          </a:p>
          <a:p>
            <a:pPr marL="0" indent="0">
              <a:lnSpc>
                <a:spcPts val="1440"/>
              </a:lnSpc>
              <a:spcBef>
                <a:spcPts val="0"/>
              </a:spcBef>
              <a:buNone/>
            </a:pPr>
            <a:r>
              <a:rPr lang="fr-BE" sz="1200" b="1" dirty="0" smtClean="0"/>
              <a:t>L’enseignement</a:t>
            </a:r>
          </a:p>
          <a:p>
            <a:pPr marL="0" indent="0">
              <a:lnSpc>
                <a:spcPts val="1440"/>
              </a:lnSpc>
              <a:spcBef>
                <a:spcPts val="0"/>
              </a:spcBef>
              <a:buNone/>
            </a:pPr>
            <a:r>
              <a:rPr lang="fr-BE" sz="1200" dirty="0" smtClean="0"/>
              <a:t> Les PMS Spécialisés</a:t>
            </a:r>
          </a:p>
          <a:p>
            <a:pPr marL="0" indent="0">
              <a:lnSpc>
                <a:spcPts val="1440"/>
              </a:lnSpc>
              <a:spcBef>
                <a:spcPts val="0"/>
              </a:spcBef>
              <a:buNone/>
            </a:pPr>
            <a:r>
              <a:rPr lang="fr-BE" sz="1200" dirty="0" smtClean="0"/>
              <a:t>Les écoles d’Enseignement Spécial</a:t>
            </a:r>
          </a:p>
          <a:p>
            <a:pPr marL="0" indent="0">
              <a:lnSpc>
                <a:spcPts val="1440"/>
              </a:lnSpc>
              <a:spcBef>
                <a:spcPts val="0"/>
              </a:spcBef>
              <a:buNone/>
            </a:pPr>
            <a:r>
              <a:rPr lang="fr-BE" sz="1200" dirty="0" smtClean="0"/>
              <a:t>L’Ecole paramédicale de Libramont</a:t>
            </a:r>
          </a:p>
          <a:p>
            <a:pPr marL="0" indent="0">
              <a:lnSpc>
                <a:spcPts val="1440"/>
              </a:lnSpc>
              <a:spcBef>
                <a:spcPts val="0"/>
              </a:spcBef>
              <a:buNone/>
            </a:pPr>
            <a:endParaRPr lang="fr-BE" sz="1200" dirty="0" smtClean="0"/>
          </a:p>
          <a:p>
            <a:pPr marL="0" indent="0">
              <a:lnSpc>
                <a:spcPts val="1440"/>
              </a:lnSpc>
              <a:spcBef>
                <a:spcPts val="0"/>
              </a:spcBef>
              <a:buNone/>
            </a:pPr>
            <a:r>
              <a:rPr lang="fr-BE" sz="1200" b="1" dirty="0" smtClean="0"/>
              <a:t>  Le monde judiciaire et la prison</a:t>
            </a:r>
          </a:p>
          <a:p>
            <a:pPr marL="0" indent="0">
              <a:lnSpc>
                <a:spcPts val="1440"/>
              </a:lnSpc>
              <a:spcBef>
                <a:spcPts val="0"/>
              </a:spcBef>
              <a:buNone/>
            </a:pPr>
            <a:endParaRPr lang="fr-BE" sz="1200" b="1" dirty="0" smtClean="0"/>
          </a:p>
          <a:p>
            <a:pPr marL="0" indent="0">
              <a:lnSpc>
                <a:spcPts val="1440"/>
              </a:lnSpc>
              <a:spcBef>
                <a:spcPts val="0"/>
              </a:spcBef>
              <a:buNone/>
            </a:pPr>
            <a:r>
              <a:rPr lang="fr-BE" sz="1200" b="1" dirty="0" smtClean="0"/>
              <a:t>Les médecins</a:t>
            </a:r>
            <a:endParaRPr lang="fr-BE" sz="400" b="1" dirty="0" smtClean="0"/>
          </a:p>
          <a:p>
            <a:pPr marL="361950" lvl="2">
              <a:lnSpc>
                <a:spcPts val="1440"/>
              </a:lnSpc>
              <a:spcBef>
                <a:spcPts val="0"/>
              </a:spcBef>
            </a:pPr>
            <a:r>
              <a:rPr lang="fr-BE" sz="1200" dirty="0" smtClean="0"/>
              <a:t>Les Médecins généralistes </a:t>
            </a:r>
            <a:r>
              <a:rPr lang="fr-BE" sz="1200" b="1" dirty="0" smtClean="0"/>
              <a:t>:</a:t>
            </a:r>
          </a:p>
          <a:p>
            <a:pPr marL="133350" lvl="2" indent="0">
              <a:lnSpc>
                <a:spcPts val="1440"/>
              </a:lnSpc>
              <a:spcBef>
                <a:spcPts val="0"/>
              </a:spcBef>
              <a:buNone/>
            </a:pPr>
            <a:r>
              <a:rPr lang="fr-BE" sz="1200" b="1" dirty="0" smtClean="0"/>
              <a:t> </a:t>
            </a:r>
            <a:r>
              <a:rPr lang="fr-BE" sz="1200" b="1" dirty="0" smtClean="0">
                <a:solidFill>
                  <a:schemeClr val="accent6">
                    <a:lumMod val="75000"/>
                  </a:schemeClr>
                </a:solidFill>
              </a:rPr>
              <a:t>Le 1</a:t>
            </a:r>
            <a:r>
              <a:rPr lang="fr-BE" sz="1200" b="1" baseline="30000" dirty="0" smtClean="0">
                <a:solidFill>
                  <a:schemeClr val="accent6">
                    <a:lumMod val="75000"/>
                  </a:schemeClr>
                </a:solidFill>
              </a:rPr>
              <a:t>er</a:t>
            </a:r>
            <a:r>
              <a:rPr lang="fr-BE" sz="1200" b="1" dirty="0" smtClean="0">
                <a:solidFill>
                  <a:schemeClr val="accent6">
                    <a:lumMod val="75000"/>
                  </a:schemeClr>
                </a:solidFill>
              </a:rPr>
              <a:t> Président du SSM ,un médecin Généraliste</a:t>
            </a:r>
          </a:p>
          <a:p>
            <a:pPr marL="0" lvl="2" indent="0">
              <a:lnSpc>
                <a:spcPts val="1440"/>
              </a:lnSpc>
              <a:spcBef>
                <a:spcPts val="0"/>
              </a:spcBef>
              <a:buNone/>
            </a:pPr>
            <a:r>
              <a:rPr lang="fr-BE" sz="1200" dirty="0" smtClean="0"/>
              <a:t>Les Services Sociaux des CPAS</a:t>
            </a:r>
          </a:p>
          <a:p>
            <a:pPr marL="0" lvl="2" indent="0">
              <a:lnSpc>
                <a:spcPts val="1440"/>
              </a:lnSpc>
              <a:spcBef>
                <a:spcPts val="0"/>
              </a:spcBef>
              <a:buNone/>
            </a:pPr>
            <a:r>
              <a:rPr lang="fr-BE" sz="1200" dirty="0" smtClean="0"/>
              <a:t>Les Aide –Familiales</a:t>
            </a:r>
          </a:p>
          <a:p>
            <a:pPr marL="0" lvl="2" indent="0">
              <a:lnSpc>
                <a:spcPts val="1440"/>
              </a:lnSpc>
              <a:spcBef>
                <a:spcPts val="0"/>
              </a:spcBef>
              <a:buNone/>
            </a:pPr>
            <a:endParaRPr lang="fr-BE" sz="1200" b="1" dirty="0" smtClean="0"/>
          </a:p>
          <a:p>
            <a:pPr marL="0" lvl="2" indent="0">
              <a:lnSpc>
                <a:spcPts val="1440"/>
              </a:lnSpc>
              <a:spcBef>
                <a:spcPts val="0"/>
              </a:spcBef>
              <a:buNone/>
            </a:pPr>
            <a:r>
              <a:rPr lang="fr-BE" sz="1200" b="1" dirty="0" smtClean="0"/>
              <a:t>Les personnes handicapées</a:t>
            </a:r>
          </a:p>
          <a:p>
            <a:pPr marL="46038" lvl="2" indent="0">
              <a:lnSpc>
                <a:spcPts val="1440"/>
              </a:lnSpc>
              <a:spcBef>
                <a:spcPts val="0"/>
              </a:spcBef>
              <a:buNone/>
            </a:pPr>
            <a:r>
              <a:rPr lang="fr-BE" sz="1200" dirty="0" smtClean="0"/>
              <a:t>	L’’Awiph</a:t>
            </a:r>
          </a:p>
          <a:p>
            <a:pPr marL="0" lvl="2" indent="0">
              <a:lnSpc>
                <a:spcPts val="1440"/>
              </a:lnSpc>
              <a:spcBef>
                <a:spcPts val="0"/>
              </a:spcBef>
              <a:buNone/>
            </a:pPr>
            <a:r>
              <a:rPr lang="fr-BE" sz="1200" dirty="0" smtClean="0"/>
              <a:t>	Les Institutions pour personnes handicapées </a:t>
            </a:r>
            <a:r>
              <a:rPr lang="fr-BE" sz="1200" b="1" dirty="0" smtClean="0"/>
              <a:t>:</a:t>
            </a:r>
          </a:p>
          <a:p>
            <a:pPr marL="0" lvl="2" indent="0">
              <a:lnSpc>
                <a:spcPts val="1440"/>
              </a:lnSpc>
              <a:spcBef>
                <a:spcPts val="0"/>
              </a:spcBef>
              <a:buNone/>
            </a:pPr>
            <a:r>
              <a:rPr lang="fr-BE" sz="1200" b="1" dirty="0" smtClean="0"/>
              <a:t> </a:t>
            </a:r>
            <a:r>
              <a:rPr lang="fr-BE" sz="1200" b="1" dirty="0" smtClean="0">
                <a:solidFill>
                  <a:schemeClr val="accent6">
                    <a:lumMod val="75000"/>
                  </a:schemeClr>
                </a:solidFill>
              </a:rPr>
              <a:t>Le 2</a:t>
            </a:r>
            <a:r>
              <a:rPr lang="fr-BE" sz="1200" b="1" baseline="30000" dirty="0" smtClean="0">
                <a:solidFill>
                  <a:schemeClr val="accent6">
                    <a:lumMod val="75000"/>
                  </a:schemeClr>
                </a:solidFill>
              </a:rPr>
              <a:t>ème</a:t>
            </a:r>
            <a:r>
              <a:rPr lang="fr-BE" sz="1200" b="1" dirty="0" smtClean="0">
                <a:solidFill>
                  <a:schemeClr val="accent6">
                    <a:lumMod val="75000"/>
                  </a:schemeClr>
                </a:solidFill>
              </a:rPr>
              <a:t>  Président du SSM: un Directeur d’Institution </a:t>
            </a:r>
            <a:endParaRPr lang="fr-BE" sz="1200" b="1" dirty="0">
              <a:solidFill>
                <a:schemeClr val="accent6">
                  <a:lumMod val="75000"/>
                </a:schemeClr>
              </a:solidFill>
            </a:endParaRPr>
          </a:p>
          <a:p>
            <a:pPr marL="0" lvl="2" indent="0">
              <a:lnSpc>
                <a:spcPts val="1440"/>
              </a:lnSpc>
              <a:spcBef>
                <a:spcPts val="0"/>
              </a:spcBef>
              <a:buNone/>
            </a:pPr>
            <a:r>
              <a:rPr lang="fr-BE" sz="1200" b="1" dirty="0" smtClean="0">
                <a:solidFill>
                  <a:schemeClr val="accent6">
                    <a:lumMod val="75000"/>
                  </a:schemeClr>
                </a:solidFill>
              </a:rPr>
              <a:t>pour Personnes Handicapées</a:t>
            </a:r>
          </a:p>
          <a:p>
            <a:pPr marL="0" lvl="2" indent="0">
              <a:lnSpc>
                <a:spcPts val="1440"/>
              </a:lnSpc>
              <a:spcBef>
                <a:spcPts val="0"/>
              </a:spcBef>
              <a:buNone/>
            </a:pPr>
            <a:endParaRPr lang="fr-BE" sz="1200" b="1" dirty="0">
              <a:solidFill>
                <a:schemeClr val="accent6">
                  <a:lumMod val="75000"/>
                </a:schemeClr>
              </a:solidFill>
            </a:endParaRPr>
          </a:p>
          <a:p>
            <a:pPr marL="0" lvl="2" indent="0">
              <a:lnSpc>
                <a:spcPts val="1440"/>
              </a:lnSpc>
              <a:spcBef>
                <a:spcPts val="0"/>
              </a:spcBef>
              <a:buNone/>
            </a:pPr>
            <a:r>
              <a:rPr lang="fr-BE" sz="1200" b="1" dirty="0" smtClean="0"/>
              <a:t>Les Formations et les supervisions</a:t>
            </a:r>
          </a:p>
          <a:p>
            <a:pPr marL="0" lvl="2" indent="0">
              <a:lnSpc>
                <a:spcPts val="1440"/>
              </a:lnSpc>
              <a:spcBef>
                <a:spcPts val="0"/>
              </a:spcBef>
              <a:buNone/>
            </a:pPr>
            <a:endParaRPr lang="fr-BE" sz="1200" b="1" dirty="0">
              <a:solidFill>
                <a:schemeClr val="accent6">
                  <a:lumMod val="75000"/>
                </a:schemeClr>
              </a:solidFill>
            </a:endParaRPr>
          </a:p>
          <a:p>
            <a:pPr marL="0" lvl="2" indent="0">
              <a:lnSpc>
                <a:spcPts val="1440"/>
              </a:lnSpc>
              <a:spcBef>
                <a:spcPts val="0"/>
              </a:spcBef>
              <a:buNone/>
            </a:pPr>
            <a:endParaRPr lang="fr-BE" sz="1200" b="1" dirty="0" smtClean="0">
              <a:solidFill>
                <a:schemeClr val="accent6">
                  <a:lumMod val="75000"/>
                </a:schemeClr>
              </a:solidFill>
            </a:endParaRPr>
          </a:p>
          <a:p>
            <a:pPr marL="0" lvl="2" indent="0">
              <a:lnSpc>
                <a:spcPts val="1440"/>
              </a:lnSpc>
              <a:spcBef>
                <a:spcPts val="0"/>
              </a:spcBef>
              <a:buNone/>
            </a:pPr>
            <a:endParaRPr lang="fr-BE" sz="1200" b="1" dirty="0">
              <a:solidFill>
                <a:schemeClr val="accent6">
                  <a:lumMod val="75000"/>
                </a:schemeClr>
              </a:solidFill>
            </a:endParaRPr>
          </a:p>
          <a:p>
            <a:pPr marL="0" lvl="2" indent="0">
              <a:lnSpc>
                <a:spcPts val="1440"/>
              </a:lnSpc>
              <a:spcBef>
                <a:spcPts val="0"/>
              </a:spcBef>
              <a:buNone/>
            </a:pPr>
            <a:endParaRPr lang="fr-BE" sz="1200" b="1" dirty="0" smtClean="0">
              <a:solidFill>
                <a:schemeClr val="accent6">
                  <a:lumMod val="75000"/>
                </a:schemeClr>
              </a:solidFill>
            </a:endParaRPr>
          </a:p>
          <a:p>
            <a:pPr marL="0" lvl="2" indent="0">
              <a:lnSpc>
                <a:spcPts val="1440"/>
              </a:lnSpc>
              <a:spcBef>
                <a:spcPts val="0"/>
              </a:spcBef>
              <a:buNone/>
            </a:pPr>
            <a:endParaRPr lang="fr-BE" sz="1200" b="1" dirty="0">
              <a:solidFill>
                <a:schemeClr val="accent6">
                  <a:lumMod val="75000"/>
                </a:schemeClr>
              </a:solidFill>
            </a:endParaRPr>
          </a:p>
          <a:p>
            <a:pPr marL="0" lvl="2" indent="0">
              <a:lnSpc>
                <a:spcPts val="1440"/>
              </a:lnSpc>
              <a:spcBef>
                <a:spcPts val="0"/>
              </a:spcBef>
              <a:buNone/>
            </a:pPr>
            <a:endParaRPr lang="fr-BE" sz="1200" b="1" dirty="0" smtClean="0">
              <a:solidFill>
                <a:schemeClr val="accent6">
                  <a:lumMod val="75000"/>
                </a:schemeClr>
              </a:solidFill>
            </a:endParaRPr>
          </a:p>
          <a:p>
            <a:pPr marL="0" lvl="2" indent="0">
              <a:lnSpc>
                <a:spcPts val="1440"/>
              </a:lnSpc>
              <a:spcBef>
                <a:spcPts val="0"/>
              </a:spcBef>
              <a:buNone/>
            </a:pPr>
            <a:endParaRPr lang="fr-BE" sz="1200" b="1" dirty="0">
              <a:solidFill>
                <a:schemeClr val="accent6">
                  <a:lumMod val="75000"/>
                </a:schemeClr>
              </a:solidFill>
            </a:endParaRPr>
          </a:p>
          <a:p>
            <a:pPr marL="0" lvl="2" indent="0">
              <a:lnSpc>
                <a:spcPts val="1440"/>
              </a:lnSpc>
              <a:spcBef>
                <a:spcPts val="0"/>
              </a:spcBef>
              <a:buNone/>
            </a:pPr>
            <a:endParaRPr lang="fr-BE" sz="1200" b="1" dirty="0" smtClean="0">
              <a:solidFill>
                <a:schemeClr val="accent6">
                  <a:lumMod val="75000"/>
                </a:schemeClr>
              </a:solidFill>
            </a:endParaRPr>
          </a:p>
          <a:p>
            <a:pPr marL="0" lvl="2" indent="0">
              <a:lnSpc>
                <a:spcPts val="1440"/>
              </a:lnSpc>
              <a:spcBef>
                <a:spcPts val="0"/>
              </a:spcBef>
              <a:buNone/>
            </a:pPr>
            <a:endParaRPr lang="fr-BE" sz="1200" b="1" dirty="0">
              <a:solidFill>
                <a:schemeClr val="accent6">
                  <a:lumMod val="75000"/>
                </a:schemeClr>
              </a:solidFill>
            </a:endParaRPr>
          </a:p>
          <a:p>
            <a:pPr marL="0" lvl="2" indent="0">
              <a:lnSpc>
                <a:spcPts val="1440"/>
              </a:lnSpc>
              <a:spcBef>
                <a:spcPts val="0"/>
              </a:spcBef>
              <a:buNone/>
            </a:pPr>
            <a:endParaRPr lang="fr-BE" sz="1200" b="1" dirty="0" smtClean="0">
              <a:solidFill>
                <a:schemeClr val="accent6">
                  <a:lumMod val="75000"/>
                </a:schemeClr>
              </a:solidFill>
            </a:endParaRPr>
          </a:p>
          <a:p>
            <a:pPr marL="0" lvl="2" indent="0">
              <a:lnSpc>
                <a:spcPts val="1440"/>
              </a:lnSpc>
              <a:spcBef>
                <a:spcPts val="0"/>
              </a:spcBef>
              <a:buNone/>
            </a:pPr>
            <a:endParaRPr lang="fr-BE" sz="1200" b="1" dirty="0" smtClean="0">
              <a:solidFill>
                <a:schemeClr val="accent6">
                  <a:lumMod val="75000"/>
                </a:schemeClr>
              </a:solidFill>
            </a:endParaRPr>
          </a:p>
          <a:p>
            <a:pPr marL="0" indent="0">
              <a:lnSpc>
                <a:spcPts val="1440"/>
              </a:lnSpc>
              <a:spcBef>
                <a:spcPts val="0"/>
              </a:spcBef>
              <a:buNone/>
            </a:pPr>
            <a:r>
              <a:rPr lang="fr-BE" sz="1200" b="1" dirty="0" smtClean="0"/>
              <a:t>L’enfance maltraitée			              </a:t>
            </a:r>
          </a:p>
          <a:p>
            <a:pPr>
              <a:lnSpc>
                <a:spcPts val="1440"/>
              </a:lnSpc>
              <a:spcBef>
                <a:spcPts val="0"/>
              </a:spcBef>
            </a:pPr>
            <a:r>
              <a:rPr lang="fr-BE" sz="1200" dirty="0" smtClean="0"/>
              <a:t>L’Equipe SOS Enfants</a:t>
            </a:r>
          </a:p>
          <a:p>
            <a:pPr>
              <a:lnSpc>
                <a:spcPts val="1440"/>
              </a:lnSpc>
              <a:spcBef>
                <a:spcPts val="0"/>
              </a:spcBef>
            </a:pPr>
            <a:r>
              <a:rPr lang="fr-BE" sz="1200" dirty="0" smtClean="0"/>
              <a:t>Les Services d’Aide à la Jeunesse</a:t>
            </a:r>
          </a:p>
          <a:p>
            <a:pPr>
              <a:lnSpc>
                <a:spcPts val="1440"/>
              </a:lnSpc>
              <a:spcBef>
                <a:spcPts val="0"/>
              </a:spcBef>
            </a:pPr>
            <a:r>
              <a:rPr lang="fr-BE" sz="1200" dirty="0" smtClean="0"/>
              <a:t>Les juges de la Jeunesse</a:t>
            </a:r>
          </a:p>
          <a:p>
            <a:pPr marL="46038" lvl="2" indent="0">
              <a:lnSpc>
                <a:spcPts val="1440"/>
              </a:lnSpc>
              <a:spcBef>
                <a:spcPts val="0"/>
              </a:spcBef>
              <a:buNone/>
            </a:pPr>
            <a:endParaRPr lang="fr-BE" sz="1200" dirty="0" smtClean="0">
              <a:solidFill>
                <a:schemeClr val="accent6">
                  <a:lumMod val="75000"/>
                </a:schemeClr>
              </a:solidFill>
            </a:endParaRPr>
          </a:p>
          <a:p>
            <a:pPr marL="46038" lvl="2" indent="0">
              <a:lnSpc>
                <a:spcPts val="1440"/>
              </a:lnSpc>
              <a:spcBef>
                <a:spcPts val="0"/>
              </a:spcBef>
              <a:buNone/>
            </a:pPr>
            <a:r>
              <a:rPr lang="fr-BE" sz="1200" b="1" dirty="0" smtClean="0"/>
              <a:t>La petite enfance</a:t>
            </a:r>
          </a:p>
          <a:p>
            <a:pPr marL="217488" lvl="2" indent="-171450">
              <a:lnSpc>
                <a:spcPts val="1440"/>
              </a:lnSpc>
              <a:spcBef>
                <a:spcPts val="0"/>
              </a:spcBef>
            </a:pPr>
            <a:r>
              <a:rPr lang="fr-BE" sz="1200" dirty="0" smtClean="0"/>
              <a:t>L’ONE</a:t>
            </a:r>
          </a:p>
          <a:p>
            <a:pPr marL="217488" lvl="2" indent="-171450">
              <a:lnSpc>
                <a:spcPts val="1440"/>
              </a:lnSpc>
              <a:spcBef>
                <a:spcPts val="0"/>
              </a:spcBef>
            </a:pPr>
            <a:r>
              <a:rPr lang="fr-BE" sz="1200" dirty="0" smtClean="0"/>
              <a:t>Les crèches</a:t>
            </a:r>
          </a:p>
          <a:p>
            <a:pPr marL="217488" lvl="2" indent="-171450">
              <a:lnSpc>
                <a:spcPts val="1440"/>
              </a:lnSpc>
              <a:spcBef>
                <a:spcPts val="0"/>
              </a:spcBef>
            </a:pPr>
            <a:r>
              <a:rPr lang="fr-BE" sz="1200" dirty="0" smtClean="0"/>
              <a:t>Les Pédiatres</a:t>
            </a:r>
          </a:p>
          <a:p>
            <a:pPr marL="217488" lvl="2" indent="-171450">
              <a:lnSpc>
                <a:spcPts val="1440"/>
              </a:lnSpc>
              <a:spcBef>
                <a:spcPts val="0"/>
              </a:spcBef>
            </a:pPr>
            <a:r>
              <a:rPr lang="fr-BE" sz="1200" dirty="0" smtClean="0"/>
              <a:t>Les gynécologues</a:t>
            </a:r>
          </a:p>
          <a:p>
            <a:pPr marL="217488" lvl="2" indent="-171450">
              <a:lnSpc>
                <a:spcPts val="1440"/>
              </a:lnSpc>
              <a:spcBef>
                <a:spcPts val="0"/>
              </a:spcBef>
            </a:pPr>
            <a:endParaRPr lang="fr-BE" sz="1200" dirty="0"/>
          </a:p>
          <a:p>
            <a:pPr marL="46038" lvl="2" indent="0">
              <a:lnSpc>
                <a:spcPts val="1440"/>
              </a:lnSpc>
              <a:spcBef>
                <a:spcPts val="0"/>
              </a:spcBef>
              <a:buNone/>
            </a:pPr>
            <a:r>
              <a:rPr lang="fr-BE" sz="1200" b="1" dirty="0" smtClean="0"/>
              <a:t>Le réseau hors frontières</a:t>
            </a:r>
          </a:p>
          <a:p>
            <a:pPr marL="217488" lvl="2" indent="-171450">
              <a:lnSpc>
                <a:spcPts val="1440"/>
              </a:lnSpc>
              <a:spcBef>
                <a:spcPts val="0"/>
              </a:spcBef>
            </a:pPr>
            <a:r>
              <a:rPr lang="fr-BE" sz="1200" dirty="0" smtClean="0"/>
              <a:t>La fondation </a:t>
            </a:r>
            <a:r>
              <a:rPr lang="fr-BE" sz="1200" dirty="0" err="1" smtClean="0"/>
              <a:t>Rotchild</a:t>
            </a:r>
            <a:r>
              <a:rPr lang="fr-BE" sz="1200" dirty="0" smtClean="0"/>
              <a:t> à Paris</a:t>
            </a:r>
          </a:p>
          <a:p>
            <a:pPr marL="217488" lvl="2" indent="-171450">
              <a:lnSpc>
                <a:spcPts val="1440"/>
              </a:lnSpc>
              <a:spcBef>
                <a:spcPts val="0"/>
              </a:spcBef>
            </a:pPr>
            <a:r>
              <a:rPr lang="fr-BE" sz="1200" dirty="0" err="1" smtClean="0"/>
              <a:t>Loczy</a:t>
            </a:r>
            <a:r>
              <a:rPr lang="fr-BE" sz="1200" dirty="0" smtClean="0"/>
              <a:t>, une maison pour </a:t>
            </a:r>
            <a:r>
              <a:rPr lang="fr-BE" sz="1200" dirty="0" err="1" smtClean="0"/>
              <a:t>grndr</a:t>
            </a:r>
            <a:r>
              <a:rPr lang="fr-BE" sz="1200" dirty="0" smtClean="0"/>
              <a:t> à Budapest</a:t>
            </a:r>
          </a:p>
          <a:p>
            <a:pPr marL="46038" lvl="2" indent="0">
              <a:lnSpc>
                <a:spcPts val="1440"/>
              </a:lnSpc>
              <a:spcBef>
                <a:spcPts val="0"/>
              </a:spcBef>
              <a:buNone/>
            </a:pPr>
            <a:endParaRPr lang="fr-BE" sz="1200" dirty="0" smtClean="0"/>
          </a:p>
        </p:txBody>
      </p:sp>
      <p:sp>
        <p:nvSpPr>
          <p:cNvPr id="2" name="Titre 1"/>
          <p:cNvSpPr>
            <a:spLocks noGrp="1"/>
          </p:cNvSpPr>
          <p:nvPr>
            <p:ph type="title"/>
          </p:nvPr>
        </p:nvSpPr>
        <p:spPr>
          <a:xfrm>
            <a:off x="457200" y="338328"/>
            <a:ext cx="8219256" cy="930432"/>
          </a:xfrm>
        </p:spPr>
        <p:txBody>
          <a:bodyPr>
            <a:normAutofit fontScale="90000"/>
          </a:bodyPr>
          <a:lstStyle/>
          <a:p>
            <a:pPr lvl="2" algn="ctr" rtl="0">
              <a:spcBef>
                <a:spcPct val="0"/>
              </a:spcBef>
            </a:pPr>
            <a:r>
              <a:rPr lang="fr-BE" sz="1400" b="1" dirty="0" smtClean="0">
                <a:solidFill>
                  <a:schemeClr val="tx2">
                    <a:lumMod val="50000"/>
                  </a:schemeClr>
                </a:solidFill>
              </a:rPr>
              <a:t/>
            </a:r>
            <a:br>
              <a:rPr lang="fr-BE" sz="1400" b="1" dirty="0" smtClean="0">
                <a:solidFill>
                  <a:schemeClr val="tx2">
                    <a:lumMod val="50000"/>
                  </a:schemeClr>
                </a:solidFill>
              </a:rPr>
            </a:br>
            <a:r>
              <a:rPr lang="fr-BE" sz="1400" b="1" dirty="0" smtClean="0">
                <a:solidFill>
                  <a:schemeClr val="tx2">
                    <a:lumMod val="50000"/>
                  </a:schemeClr>
                </a:solidFill>
              </a:rPr>
              <a:t/>
            </a:r>
            <a:br>
              <a:rPr lang="fr-BE" sz="1400" b="1" dirty="0" smtClean="0">
                <a:solidFill>
                  <a:schemeClr val="tx2">
                    <a:lumMod val="50000"/>
                  </a:schemeClr>
                </a:solidFill>
              </a:rPr>
            </a:br>
            <a:r>
              <a:rPr lang="fr-BE" sz="2700" b="1" dirty="0" smtClean="0">
                <a:solidFill>
                  <a:schemeClr val="tx2">
                    <a:lumMod val="50000"/>
                  </a:schemeClr>
                </a:solidFill>
              </a:rPr>
              <a:t>Le Réseau </a:t>
            </a:r>
            <a:r>
              <a:rPr lang="fr-BE" sz="2700" b="1" dirty="0" err="1" smtClean="0">
                <a:solidFill>
                  <a:schemeClr val="tx2">
                    <a:lumMod val="50000"/>
                  </a:schemeClr>
                </a:solidFill>
              </a:rPr>
              <a:t>extra-hospitalier</a:t>
            </a:r>
            <a:r>
              <a:rPr lang="fr-BE" sz="2200" b="1" dirty="0" smtClean="0">
                <a:solidFill>
                  <a:schemeClr val="tx2">
                    <a:lumMod val="50000"/>
                  </a:schemeClr>
                </a:solidFill>
              </a:rPr>
              <a:t/>
            </a:r>
            <a:br>
              <a:rPr lang="fr-BE" sz="2200" b="1" dirty="0" smtClean="0">
                <a:solidFill>
                  <a:schemeClr val="tx2">
                    <a:lumMod val="50000"/>
                  </a:schemeClr>
                </a:solidFill>
              </a:rPr>
            </a:br>
            <a:endParaRPr lang="fr-BE" sz="1600" dirty="0"/>
          </a:p>
        </p:txBody>
      </p:sp>
    </p:spTree>
    <p:extLst>
      <p:ext uri="{BB962C8B-B14F-4D97-AF65-F5344CB8AC3E}">
        <p14:creationId xmlns:p14="http://schemas.microsoft.com/office/powerpoint/2010/main" val="250870296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27585" y="1988840"/>
            <a:ext cx="7452816" cy="4137323"/>
          </a:xfrm>
        </p:spPr>
        <p:txBody>
          <a:bodyPr>
            <a:noAutofit/>
          </a:bodyPr>
          <a:lstStyle/>
          <a:p>
            <a:pPr marL="0" indent="0">
              <a:buNone/>
            </a:pPr>
            <a:endParaRPr lang="fr-BE" sz="1200" dirty="0" smtClean="0">
              <a:solidFill>
                <a:schemeClr val="tx2">
                  <a:lumMod val="75000"/>
                </a:schemeClr>
              </a:solidFill>
            </a:endParaRPr>
          </a:p>
          <a:p>
            <a:pPr marL="0" indent="0">
              <a:buNone/>
            </a:pPr>
            <a:r>
              <a:rPr lang="fr-BE" sz="1200" dirty="0" smtClean="0">
                <a:solidFill>
                  <a:schemeClr val="tx2">
                    <a:lumMod val="75000"/>
                  </a:schemeClr>
                </a:solidFill>
              </a:rPr>
              <a:t>L’extension du Service:</a:t>
            </a:r>
          </a:p>
          <a:p>
            <a:pPr marL="0" indent="0">
              <a:buNone/>
            </a:pPr>
            <a:endParaRPr lang="fr-BE" sz="1200" dirty="0" smtClean="0">
              <a:solidFill>
                <a:schemeClr val="tx2">
                  <a:lumMod val="75000"/>
                </a:schemeClr>
              </a:solidFill>
            </a:endParaRPr>
          </a:p>
          <a:p>
            <a:pPr>
              <a:lnSpc>
                <a:spcPct val="150000"/>
              </a:lnSpc>
              <a:buFont typeface="Wingdings" panose="05000000000000000000" pitchFamily="2" charset="2"/>
              <a:buChar char="v"/>
            </a:pPr>
            <a:r>
              <a:rPr lang="fr-BE" sz="1200" dirty="0" smtClean="0">
                <a:solidFill>
                  <a:schemeClr val="tx2">
                    <a:lumMod val="75000"/>
                  </a:schemeClr>
                </a:solidFill>
              </a:rPr>
              <a:t>Augmentation des sièges de Consultation: Saint-Hubert, Libramont, Bouillon.</a:t>
            </a:r>
          </a:p>
          <a:p>
            <a:pPr>
              <a:lnSpc>
                <a:spcPct val="150000"/>
              </a:lnSpc>
              <a:buFont typeface="Wingdings" panose="05000000000000000000" pitchFamily="2" charset="2"/>
              <a:buChar char="v"/>
            </a:pPr>
            <a:r>
              <a:rPr lang="fr-BE" sz="1200" dirty="0" smtClean="0">
                <a:solidFill>
                  <a:schemeClr val="tx2">
                    <a:lumMod val="75000"/>
                  </a:schemeClr>
                </a:solidFill>
              </a:rPr>
              <a:t>Extension du personnel des équipes</a:t>
            </a:r>
          </a:p>
          <a:p>
            <a:pPr>
              <a:lnSpc>
                <a:spcPct val="150000"/>
              </a:lnSpc>
              <a:buFont typeface="Wingdings" panose="05000000000000000000" pitchFamily="2" charset="2"/>
              <a:buChar char="v"/>
            </a:pPr>
            <a:r>
              <a:rPr lang="fr-BE" sz="1200" dirty="0" smtClean="0">
                <a:solidFill>
                  <a:schemeClr val="tx2">
                    <a:lumMod val="75000"/>
                  </a:schemeClr>
                </a:solidFill>
              </a:rPr>
              <a:t>Création  d’une équipe Enfants</a:t>
            </a:r>
          </a:p>
          <a:p>
            <a:pPr>
              <a:lnSpc>
                <a:spcPct val="150000"/>
              </a:lnSpc>
              <a:buFont typeface="Wingdings" panose="05000000000000000000" pitchFamily="2" charset="2"/>
              <a:buChar char="v"/>
            </a:pPr>
            <a:r>
              <a:rPr lang="fr-BE" sz="1200" dirty="0" smtClean="0">
                <a:solidFill>
                  <a:schemeClr val="tx2">
                    <a:lumMod val="75000"/>
                  </a:schemeClr>
                </a:solidFill>
              </a:rPr>
              <a:t>Création d’une équipe pour le traitement des auteurs d’infraction à caractère sexuel</a:t>
            </a:r>
          </a:p>
          <a:p>
            <a:pPr>
              <a:lnSpc>
                <a:spcPct val="150000"/>
              </a:lnSpc>
              <a:buFont typeface="Wingdings" panose="05000000000000000000" pitchFamily="2" charset="2"/>
              <a:buChar char="v"/>
            </a:pPr>
            <a:r>
              <a:rPr lang="fr-BE" sz="1200" dirty="0" smtClean="0">
                <a:solidFill>
                  <a:schemeClr val="tx2">
                    <a:lumMod val="75000"/>
                  </a:schemeClr>
                </a:solidFill>
              </a:rPr>
              <a:t>Création d’une Equipe « Réseau petite Enfance »</a:t>
            </a:r>
          </a:p>
          <a:p>
            <a:pPr>
              <a:lnSpc>
                <a:spcPct val="150000"/>
              </a:lnSpc>
              <a:buFont typeface="Wingdings" panose="05000000000000000000" pitchFamily="2" charset="2"/>
              <a:buChar char="v"/>
            </a:pPr>
            <a:r>
              <a:rPr lang="fr-BE" sz="1200" dirty="0" smtClean="0">
                <a:solidFill>
                  <a:schemeClr val="tx2">
                    <a:lumMod val="75000"/>
                  </a:schemeClr>
                </a:solidFill>
              </a:rPr>
              <a:t>Le Directeur administratif</a:t>
            </a:r>
          </a:p>
          <a:p>
            <a:pPr>
              <a:lnSpc>
                <a:spcPct val="150000"/>
              </a:lnSpc>
              <a:buFont typeface="Wingdings" panose="05000000000000000000" pitchFamily="2" charset="2"/>
              <a:buChar char="v"/>
            </a:pPr>
            <a:endParaRPr lang="fr-BE" sz="1200" dirty="0" smtClean="0">
              <a:solidFill>
                <a:schemeClr val="tx2">
                  <a:lumMod val="75000"/>
                </a:schemeClr>
              </a:solidFill>
            </a:endParaRPr>
          </a:p>
          <a:p>
            <a:pPr marL="0" indent="0">
              <a:lnSpc>
                <a:spcPct val="150000"/>
              </a:lnSpc>
              <a:buNone/>
            </a:pPr>
            <a:endParaRPr lang="fr-BE" sz="1200" dirty="0" smtClean="0">
              <a:solidFill>
                <a:schemeClr val="tx2">
                  <a:lumMod val="75000"/>
                </a:schemeClr>
              </a:solidFill>
            </a:endParaRPr>
          </a:p>
        </p:txBody>
      </p:sp>
      <p:sp>
        <p:nvSpPr>
          <p:cNvPr id="2" name="Titre 1"/>
          <p:cNvSpPr>
            <a:spLocks noGrp="1"/>
          </p:cNvSpPr>
          <p:nvPr>
            <p:ph type="title"/>
          </p:nvPr>
        </p:nvSpPr>
        <p:spPr/>
        <p:txBody>
          <a:bodyPr>
            <a:normAutofit/>
          </a:bodyPr>
          <a:lstStyle/>
          <a:p>
            <a:r>
              <a:rPr lang="fr-BE" sz="2400" b="1" dirty="0" smtClean="0">
                <a:solidFill>
                  <a:schemeClr val="tx2">
                    <a:lumMod val="50000"/>
                  </a:schemeClr>
                </a:solidFill>
              </a:rPr>
              <a:t>La réorganisation</a:t>
            </a:r>
            <a:endParaRPr lang="fr-BE" sz="2400" b="1" dirty="0"/>
          </a:p>
        </p:txBody>
      </p:sp>
    </p:spTree>
    <p:extLst>
      <p:ext uri="{BB962C8B-B14F-4D97-AF65-F5344CB8AC3E}">
        <p14:creationId xmlns:p14="http://schemas.microsoft.com/office/powerpoint/2010/main" val="46763990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899592" y="1340768"/>
            <a:ext cx="7380808" cy="4785395"/>
          </a:xfrm>
        </p:spPr>
        <p:txBody>
          <a:bodyPr>
            <a:normAutofit fontScale="25000" lnSpcReduction="20000"/>
          </a:bodyPr>
          <a:lstStyle/>
          <a:p>
            <a:pPr lvl="1" algn="ctr"/>
            <a:r>
              <a:rPr lang="fr-BE" sz="6200" dirty="0" smtClean="0">
                <a:solidFill>
                  <a:schemeClr val="bg2">
                    <a:lumMod val="25000"/>
                  </a:schemeClr>
                </a:solidFill>
                <a:ea typeface="Arial Unicode MS" panose="020B0604020202020204" pitchFamily="34" charset="-128"/>
                <a:cs typeface="Arial Unicode MS" panose="020B0604020202020204" pitchFamily="34" charset="-128"/>
              </a:rPr>
              <a:t>         </a:t>
            </a:r>
          </a:p>
          <a:p>
            <a:pPr lvl="1"/>
            <a:r>
              <a:rPr lang="fr-BE" sz="6000" dirty="0" smtClean="0">
                <a:solidFill>
                  <a:schemeClr val="bg2">
                    <a:lumMod val="25000"/>
                  </a:schemeClr>
                </a:solidFill>
                <a:ea typeface="Arial Unicode MS" panose="020B0604020202020204" pitchFamily="34" charset="-128"/>
                <a:cs typeface="Arial Unicode MS" panose="020B0604020202020204" pitchFamily="34" charset="-128"/>
              </a:rPr>
              <a:t>Comment </a:t>
            </a:r>
            <a:r>
              <a:rPr lang="fr-BE" sz="6000" dirty="0">
                <a:solidFill>
                  <a:schemeClr val="bg2">
                    <a:lumMod val="25000"/>
                  </a:schemeClr>
                </a:solidFill>
                <a:ea typeface="Arial Unicode MS" panose="020B0604020202020204" pitchFamily="34" charset="-128"/>
                <a:cs typeface="Arial Unicode MS" panose="020B0604020202020204" pitchFamily="34" charset="-128"/>
              </a:rPr>
              <a:t>le Réseau 107 communique-t-il avec le Réseau SSM </a:t>
            </a:r>
            <a:r>
              <a:rPr lang="fr-BE" sz="6000" dirty="0" smtClean="0">
                <a:solidFill>
                  <a:schemeClr val="bg2">
                    <a:lumMod val="25000"/>
                  </a:schemeClr>
                </a:solidFill>
                <a:ea typeface="Arial Unicode MS" panose="020B0604020202020204" pitchFamily="34" charset="-128"/>
                <a:cs typeface="Arial Unicode MS" panose="020B0604020202020204" pitchFamily="34" charset="-128"/>
              </a:rPr>
              <a:t>?</a:t>
            </a:r>
          </a:p>
          <a:p>
            <a:pPr lvl="1"/>
            <a:r>
              <a:rPr lang="fr-BE" sz="6400" dirty="0" smtClean="0">
                <a:solidFill>
                  <a:schemeClr val="bg2">
                    <a:lumMod val="25000"/>
                  </a:schemeClr>
                </a:solidFill>
                <a:ea typeface="Arial Unicode MS" panose="020B0604020202020204" pitchFamily="34" charset="-128"/>
                <a:cs typeface="Arial Unicode MS" panose="020B0604020202020204" pitchFamily="34" charset="-128"/>
              </a:rPr>
              <a:t> Comment chacun </a:t>
            </a:r>
            <a:r>
              <a:rPr lang="fr-BE" sz="6400" dirty="0" err="1" smtClean="0">
                <a:solidFill>
                  <a:schemeClr val="bg2">
                    <a:lumMod val="25000"/>
                  </a:schemeClr>
                </a:solidFill>
                <a:ea typeface="Arial Unicode MS" panose="020B0604020202020204" pitchFamily="34" charset="-128"/>
                <a:cs typeface="Arial Unicode MS" panose="020B0604020202020204" pitchFamily="34" charset="-128"/>
              </a:rPr>
              <a:t>a-t-il</a:t>
            </a:r>
            <a:r>
              <a:rPr lang="fr-BE" sz="6400" dirty="0" smtClean="0">
                <a:solidFill>
                  <a:schemeClr val="bg2">
                    <a:lumMod val="25000"/>
                  </a:schemeClr>
                </a:solidFill>
                <a:ea typeface="Arial Unicode MS" panose="020B0604020202020204" pitchFamily="34" charset="-128"/>
                <a:cs typeface="Arial Unicode MS" panose="020B0604020202020204" pitchFamily="34" charset="-128"/>
              </a:rPr>
              <a:t> pu </a:t>
            </a:r>
            <a:r>
              <a:rPr lang="fr-BE" sz="6400" dirty="0" smtClean="0">
                <a:solidFill>
                  <a:schemeClr val="bg2">
                    <a:lumMod val="25000"/>
                  </a:schemeClr>
                </a:solidFill>
                <a:ea typeface="Arial Unicode MS" panose="020B0604020202020204" pitchFamily="34" charset="-128"/>
                <a:cs typeface="Arial Unicode MS" panose="020B0604020202020204" pitchFamily="34" charset="-128"/>
              </a:rPr>
              <a:t>trouver sa </a:t>
            </a:r>
            <a:r>
              <a:rPr lang="fr-BE" sz="6400" dirty="0" smtClean="0">
                <a:solidFill>
                  <a:schemeClr val="bg2">
                    <a:lumMod val="25000"/>
                  </a:schemeClr>
                </a:solidFill>
                <a:ea typeface="Arial Unicode MS" panose="020B0604020202020204" pitchFamily="34" charset="-128"/>
                <a:cs typeface="Arial Unicode MS" panose="020B0604020202020204" pitchFamily="34" charset="-128"/>
              </a:rPr>
              <a:t>place et son rôle?</a:t>
            </a:r>
          </a:p>
          <a:p>
            <a:endParaRPr lang="fr-BE" sz="2000" dirty="0" smtClean="0">
              <a:solidFill>
                <a:schemeClr val="bg2">
                  <a:lumMod val="25000"/>
                </a:schemeClr>
              </a:solidFill>
              <a:ea typeface="Arial Unicode MS" panose="020B0604020202020204" pitchFamily="34" charset="-128"/>
              <a:cs typeface="Arial Unicode MS" panose="020B0604020202020204" pitchFamily="34" charset="-128"/>
            </a:endParaRPr>
          </a:p>
          <a:p>
            <a:endParaRPr lang="fr-BE" sz="2000" dirty="0">
              <a:solidFill>
                <a:schemeClr val="bg2">
                  <a:lumMod val="25000"/>
                </a:schemeClr>
              </a:solidFill>
              <a:ea typeface="Arial Unicode MS" panose="020B0604020202020204" pitchFamily="34" charset="-128"/>
              <a:cs typeface="Arial Unicode MS" panose="020B0604020202020204" pitchFamily="34" charset="-128"/>
            </a:endParaRPr>
          </a:p>
          <a:p>
            <a:endParaRPr lang="fr-BE" sz="2000" dirty="0">
              <a:solidFill>
                <a:schemeClr val="bg2">
                  <a:lumMod val="25000"/>
                </a:schemeClr>
              </a:solidFill>
              <a:ea typeface="Arial Unicode MS" panose="020B0604020202020204" pitchFamily="34" charset="-128"/>
              <a:cs typeface="Arial Unicode MS" panose="020B0604020202020204" pitchFamily="34" charset="-128"/>
            </a:endParaRPr>
          </a:p>
          <a:p>
            <a:endParaRPr lang="fr-FR" b="1" dirty="0" smtClean="0"/>
          </a:p>
          <a:p>
            <a:endParaRPr lang="fr-FR" b="1" dirty="0"/>
          </a:p>
          <a:p>
            <a:pPr algn="ctr"/>
            <a:r>
              <a:rPr lang="fr-FR" sz="7200" dirty="0" smtClean="0"/>
              <a:t>L’ORDRE</a:t>
            </a:r>
            <a:r>
              <a:rPr lang="fr-FR" sz="7200" dirty="0"/>
              <a:t> </a:t>
            </a:r>
            <a:endParaRPr lang="fr-BE" sz="7200" dirty="0"/>
          </a:p>
          <a:p>
            <a:pPr algn="ctr"/>
            <a:r>
              <a:rPr lang="fr-FR" sz="6400" dirty="0"/>
              <a:t> </a:t>
            </a:r>
            <a:r>
              <a:rPr lang="fr-FR" sz="6400" dirty="0" smtClean="0"/>
              <a:t>Extrait de </a:t>
            </a:r>
            <a:r>
              <a:rPr lang="fr-FR" sz="6400" dirty="0" smtClean="0">
                <a:sym typeface="Symbol"/>
              </a:rPr>
              <a:t></a:t>
            </a:r>
            <a:r>
              <a:rPr lang="fr-FR" sz="6400" dirty="0" smtClean="0"/>
              <a:t> Le Malaise dans la Culture </a:t>
            </a:r>
            <a:r>
              <a:rPr lang="fr-FR" sz="6400" dirty="0" smtClean="0">
                <a:sym typeface="Symbol"/>
              </a:rPr>
              <a:t></a:t>
            </a:r>
            <a:r>
              <a:rPr lang="fr-FR" sz="6400" dirty="0" smtClean="0"/>
              <a:t> de Sigmund Freud.</a:t>
            </a:r>
            <a:endParaRPr lang="fr-BE" sz="6400" dirty="0" smtClean="0"/>
          </a:p>
          <a:p>
            <a:pPr algn="ctr"/>
            <a:r>
              <a:rPr lang="fr-FR" sz="6400" dirty="0" smtClean="0"/>
              <a:t> </a:t>
            </a:r>
            <a:endParaRPr lang="fr-BE" sz="6400" dirty="0" smtClean="0"/>
          </a:p>
          <a:p>
            <a:pPr>
              <a:lnSpc>
                <a:spcPct val="120000"/>
              </a:lnSpc>
            </a:pPr>
            <a:r>
              <a:rPr lang="fr-FR" sz="5600" b="1" i="1" dirty="0" smtClean="0"/>
              <a:t> L’ordre au contraire (de la propreté) s’apprend à l’écoute de la nature ; l’observation des grandes régularités astronomiques a donné à l’homme non seulement le modèle, mais aussi les premiers points de repère pour introduire l’ordre dans sa vie. L’ordre est une sorte de contrainte de répétition qui, par un dispositif établi une fois pour toutes, décide quand, où et comment quelque chose doit être fait, si bien que dans chaque cas identique on s’épargne hésitations et oscillations. Le bienfait de l’ordre est tout à fait indéniable, il permet à l’homme la meilleure utilisation de l’espace et du temps tout en ménageant ses forces psychiques. On pourrait s’attendre à ce qu’il s’impose dès le début et sans contrainte dans les faits et gestes humains, et l’on peut s’étonner que cela ne soit pas le cas, que l’homme au contraire fasse montre d’un penchant naturel à la négligence, à l’irrégularité et au manque de fiabilité dans son travail et qu’il lui faille d’abord être laborieusement éduqué en vue d’imiter les modèles célestes.</a:t>
            </a:r>
            <a:endParaRPr lang="fr-BE" sz="5600" b="1" i="1" dirty="0" smtClean="0"/>
          </a:p>
          <a:p>
            <a:pPr>
              <a:lnSpc>
                <a:spcPct val="120000"/>
              </a:lnSpc>
            </a:pPr>
            <a:r>
              <a:rPr lang="fr-FR" sz="5600" dirty="0"/>
              <a:t> </a:t>
            </a:r>
            <a:endParaRPr lang="fr-BE" sz="5600" dirty="0"/>
          </a:p>
          <a:p>
            <a:r>
              <a:rPr lang="fr-FR" sz="4300" dirty="0"/>
              <a:t> </a:t>
            </a:r>
            <a:endParaRPr lang="fr-BE" sz="4300" dirty="0"/>
          </a:p>
          <a:p>
            <a:r>
              <a:rPr lang="fr-FR" dirty="0"/>
              <a:t> </a:t>
            </a:r>
            <a:endParaRPr lang="fr-BE" dirty="0"/>
          </a:p>
          <a:p>
            <a:r>
              <a:rPr lang="fr-FR" dirty="0"/>
              <a:t> </a:t>
            </a:r>
            <a:endParaRPr lang="fr-BE" dirty="0"/>
          </a:p>
          <a:p>
            <a:pPr algn="ctr"/>
            <a:endParaRPr lang="fr-BE" dirty="0"/>
          </a:p>
        </p:txBody>
      </p:sp>
      <p:sp>
        <p:nvSpPr>
          <p:cNvPr id="3" name="Titre 2"/>
          <p:cNvSpPr>
            <a:spLocks noGrp="1"/>
          </p:cNvSpPr>
          <p:nvPr>
            <p:ph type="title"/>
          </p:nvPr>
        </p:nvSpPr>
        <p:spPr/>
        <p:txBody>
          <a:bodyPr>
            <a:normAutofit fontScale="90000"/>
          </a:bodyPr>
          <a:lstStyle/>
          <a:p>
            <a:r>
              <a:rPr lang="fr-BE" sz="3200" b="1" dirty="0" smtClean="0">
                <a:solidFill>
                  <a:schemeClr val="tx2">
                    <a:lumMod val="50000"/>
                  </a:schemeClr>
                </a:solidFill>
              </a:rPr>
              <a:t/>
            </a:r>
            <a:br>
              <a:rPr lang="fr-BE" sz="3200" b="1" dirty="0" smtClean="0">
                <a:solidFill>
                  <a:schemeClr val="tx2">
                    <a:lumMod val="50000"/>
                  </a:schemeClr>
                </a:solidFill>
              </a:rPr>
            </a:br>
            <a:r>
              <a:rPr lang="fr-BE" sz="3200" b="1" dirty="0" smtClean="0">
                <a:solidFill>
                  <a:schemeClr val="tx2">
                    <a:lumMod val="50000"/>
                  </a:schemeClr>
                </a:solidFill>
              </a:rPr>
              <a:t>Conclusions</a:t>
            </a:r>
            <a:r>
              <a:rPr lang="fr-BE" sz="3200" b="1" dirty="0">
                <a:solidFill>
                  <a:schemeClr val="tx2">
                    <a:lumMod val="50000"/>
                  </a:schemeClr>
                </a:solidFill>
              </a:rPr>
              <a:t/>
            </a:r>
            <a:br>
              <a:rPr lang="fr-BE" sz="3200" b="1" dirty="0">
                <a:solidFill>
                  <a:schemeClr val="tx2">
                    <a:lumMod val="50000"/>
                  </a:schemeClr>
                </a:solidFill>
              </a:rPr>
            </a:br>
            <a:endParaRPr lang="fr-BE" sz="3200" dirty="0">
              <a:solidFill>
                <a:schemeClr val="tx2">
                  <a:lumMod val="75000"/>
                </a:schemeClr>
              </a:solidFill>
            </a:endParaRPr>
          </a:p>
        </p:txBody>
      </p:sp>
    </p:spTree>
    <p:extLst>
      <p:ext uri="{BB962C8B-B14F-4D97-AF65-F5344CB8AC3E}">
        <p14:creationId xmlns:p14="http://schemas.microsoft.com/office/powerpoint/2010/main" val="415263963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agues">
  <a:themeElements>
    <a:clrScheme name="Vagues">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Vagues">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Vagues">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1145</TotalTime>
  <Words>492</Words>
  <Application>Microsoft Office PowerPoint</Application>
  <PresentationFormat>Affichage à l'écran (4:3)</PresentationFormat>
  <Paragraphs>200</Paragraphs>
  <Slides>9</Slides>
  <Notes>2</Notes>
  <HiddenSlides>0</HiddenSlides>
  <MMClips>0</MMClips>
  <ScaleCrop>false</ScaleCrop>
  <HeadingPairs>
    <vt:vector size="4" baseType="variant">
      <vt:variant>
        <vt:lpstr>Thème</vt:lpstr>
      </vt:variant>
      <vt:variant>
        <vt:i4>1</vt:i4>
      </vt:variant>
      <vt:variant>
        <vt:lpstr>Titres des diapositives</vt:lpstr>
      </vt:variant>
      <vt:variant>
        <vt:i4>9</vt:i4>
      </vt:variant>
    </vt:vector>
  </HeadingPairs>
  <TitlesOfParts>
    <vt:vector size="10" baseType="lpstr">
      <vt:lpstr>Vagues</vt:lpstr>
      <vt:lpstr>Plate –Forme de concertation en Santé Mentale de la Province de Luxembourg </vt:lpstr>
      <vt:lpstr>Andrée Ledrut-Csizmadia  Docteur en médecine, chirurgie et Accouchements en 64 Médecin Neuro-psychiatre en 68 Médecin spécialiste en Psychiatre en 2004  </vt:lpstr>
      <vt:lpstr>     Ma carrière professionnelle   </vt:lpstr>
      <vt:lpstr>Ma carrière professionnelle </vt:lpstr>
      <vt:lpstr>   30 ans de pratique en secteur extra-hospitalier de Santé Mentale comme Médecin-Directeur au SSM de St- Hubert, Libramont, Bouillon 1 </vt:lpstr>
      <vt:lpstr> Le Service de Santé Mentale      de Libramont – asbl en 2006  </vt:lpstr>
      <vt:lpstr>  Le Réseau extra-hospitalier </vt:lpstr>
      <vt:lpstr>La réorganisation</vt:lpstr>
      <vt:lpstr> Conclusions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Andrée Ledrut-Csizmadia  Docteur en médecine, chirurgie et Accouchements en 64 Neuro-psychiatre en 68 Médecin spécialiste en Psychiatrie en 2004</dc:title>
  <dc:creator>Portable</dc:creator>
  <cp:lastModifiedBy>user</cp:lastModifiedBy>
  <cp:revision>47</cp:revision>
  <dcterms:created xsi:type="dcterms:W3CDTF">2017-02-16T11:11:06Z</dcterms:created>
  <dcterms:modified xsi:type="dcterms:W3CDTF">2017-03-03T11:13:30Z</dcterms:modified>
</cp:coreProperties>
</file>