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2" r:id="rId2"/>
    <p:sldId id="273" r:id="rId3"/>
    <p:sldId id="290" r:id="rId4"/>
    <p:sldId id="295" r:id="rId5"/>
    <p:sldId id="285" r:id="rId6"/>
    <p:sldId id="292" r:id="rId7"/>
    <p:sldId id="294" r:id="rId8"/>
    <p:sldId id="293" r:id="rId9"/>
    <p:sldId id="278" r:id="rId10"/>
    <p:sldId id="296" r:id="rId11"/>
    <p:sldId id="297" r:id="rId12"/>
    <p:sldId id="298" r:id="rId13"/>
    <p:sldId id="299" r:id="rId14"/>
    <p:sldId id="261" r:id="rId15"/>
    <p:sldId id="264" r:id="rId16"/>
    <p:sldId id="256" r:id="rId17"/>
    <p:sldId id="289" r:id="rId18"/>
    <p:sldId id="291" r:id="rId19"/>
    <p:sldId id="265" r:id="rId20"/>
    <p:sldId id="279" r:id="rId21"/>
    <p:sldId id="276" r:id="rId22"/>
    <p:sldId id="267" r:id="rId23"/>
    <p:sldId id="284" r:id="rId24"/>
    <p:sldId id="268" r:id="rId25"/>
    <p:sldId id="269" r:id="rId26"/>
    <p:sldId id="270" r:id="rId27"/>
    <p:sldId id="280" r:id="rId28"/>
    <p:sldId id="286" r:id="rId29"/>
    <p:sldId id="287" r:id="rId30"/>
    <p:sldId id="271" r:id="rId31"/>
    <p:sldId id="272" r:id="rId32"/>
    <p:sldId id="288" r:id="rId3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9" autoAdjust="0"/>
    <p:restoredTop sz="94727" autoAdjust="0"/>
  </p:normalViewPr>
  <p:slideViewPr>
    <p:cSldViewPr>
      <p:cViewPr>
        <p:scale>
          <a:sx n="106" d="100"/>
          <a:sy n="106" d="100"/>
        </p:scale>
        <p:origin x="-102" y="-72"/>
      </p:cViewPr>
      <p:guideLst>
        <p:guide orient="horz" pos="2160"/>
        <p:guide pos="2880"/>
      </p:guideLst>
    </p:cSldViewPr>
  </p:slideViewPr>
  <p:outlineViewPr>
    <p:cViewPr>
      <p:scale>
        <a:sx n="33" d="100"/>
        <a:sy n="33" d="100"/>
      </p:scale>
      <p:origin x="48" y="2146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Nicolas%20Henckes\Documents\Dropbox\effectifs%20psychologu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B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Feuil1!$B$11</c:f>
              <c:strCache>
                <c:ptCount val="1"/>
                <c:pt idx="0">
                  <c:v>Homme</c:v>
                </c:pt>
              </c:strCache>
            </c:strRef>
          </c:tx>
          <c:invertIfNegative val="0"/>
          <c:cat>
            <c:strRef>
              <c:f>Feuil1!$A$12:$A$22</c:f>
              <c:strCache>
                <c:ptCount val="10"/>
                <c:pt idx="0">
                  <c:v>moins de 25</c:v>
                </c:pt>
                <c:pt idx="1">
                  <c:v>25-29</c:v>
                </c:pt>
                <c:pt idx="2">
                  <c:v>30-34</c:v>
                </c:pt>
                <c:pt idx="3">
                  <c:v>35-39</c:v>
                </c:pt>
                <c:pt idx="4">
                  <c:v>40-44</c:v>
                </c:pt>
                <c:pt idx="5">
                  <c:v>45-49</c:v>
                </c:pt>
                <c:pt idx="6">
                  <c:v>50-54</c:v>
                </c:pt>
                <c:pt idx="7">
                  <c:v>55-59</c:v>
                </c:pt>
                <c:pt idx="8">
                  <c:v>60 à 64</c:v>
                </c:pt>
                <c:pt idx="9">
                  <c:v>65 +</c:v>
                </c:pt>
              </c:strCache>
            </c:strRef>
          </c:cat>
          <c:val>
            <c:numRef>
              <c:f>Feuil1!$B$12:$B$22</c:f>
              <c:numCache>
                <c:formatCode>General</c:formatCode>
                <c:ptCount val="11"/>
                <c:pt idx="0">
                  <c:v>-18</c:v>
                </c:pt>
                <c:pt idx="1">
                  <c:v>-469</c:v>
                </c:pt>
                <c:pt idx="2">
                  <c:v>-919</c:v>
                </c:pt>
                <c:pt idx="3">
                  <c:v>-1069</c:v>
                </c:pt>
                <c:pt idx="4">
                  <c:v>-1051</c:v>
                </c:pt>
                <c:pt idx="5">
                  <c:v>-782</c:v>
                </c:pt>
                <c:pt idx="6">
                  <c:v>-807</c:v>
                </c:pt>
                <c:pt idx="7">
                  <c:v>-987</c:v>
                </c:pt>
                <c:pt idx="8">
                  <c:v>-1078</c:v>
                </c:pt>
                <c:pt idx="9">
                  <c:v>-866</c:v>
                </c:pt>
              </c:numCache>
            </c:numRef>
          </c:val>
        </c:ser>
        <c:ser>
          <c:idx val="1"/>
          <c:order val="1"/>
          <c:tx>
            <c:strRef>
              <c:f>Feuil1!$C$11</c:f>
              <c:strCache>
                <c:ptCount val="1"/>
                <c:pt idx="0">
                  <c:v>Femmes</c:v>
                </c:pt>
              </c:strCache>
            </c:strRef>
          </c:tx>
          <c:invertIfNegative val="0"/>
          <c:cat>
            <c:strRef>
              <c:f>Feuil1!$A$12:$A$22</c:f>
              <c:strCache>
                <c:ptCount val="10"/>
                <c:pt idx="0">
                  <c:v>moins de 25</c:v>
                </c:pt>
                <c:pt idx="1">
                  <c:v>25-29</c:v>
                </c:pt>
                <c:pt idx="2">
                  <c:v>30-34</c:v>
                </c:pt>
                <c:pt idx="3">
                  <c:v>35-39</c:v>
                </c:pt>
                <c:pt idx="4">
                  <c:v>40-44</c:v>
                </c:pt>
                <c:pt idx="5">
                  <c:v>45-49</c:v>
                </c:pt>
                <c:pt idx="6">
                  <c:v>50-54</c:v>
                </c:pt>
                <c:pt idx="7">
                  <c:v>55-59</c:v>
                </c:pt>
                <c:pt idx="8">
                  <c:v>60 à 64</c:v>
                </c:pt>
                <c:pt idx="9">
                  <c:v>65 +</c:v>
                </c:pt>
              </c:strCache>
            </c:strRef>
          </c:cat>
          <c:val>
            <c:numRef>
              <c:f>Feuil1!$C$12:$C$22</c:f>
              <c:numCache>
                <c:formatCode>General</c:formatCode>
                <c:ptCount val="11"/>
                <c:pt idx="0">
                  <c:v>403</c:v>
                </c:pt>
                <c:pt idx="1">
                  <c:v>5408</c:v>
                </c:pt>
                <c:pt idx="2">
                  <c:v>7899</c:v>
                </c:pt>
                <c:pt idx="3">
                  <c:v>7166</c:v>
                </c:pt>
                <c:pt idx="4">
                  <c:v>6538</c:v>
                </c:pt>
                <c:pt idx="5">
                  <c:v>4625</c:v>
                </c:pt>
                <c:pt idx="6">
                  <c:v>4199</c:v>
                </c:pt>
                <c:pt idx="7">
                  <c:v>4104</c:v>
                </c:pt>
                <c:pt idx="8">
                  <c:v>3252</c:v>
                </c:pt>
                <c:pt idx="9">
                  <c:v>2453</c:v>
                </c:pt>
              </c:numCache>
            </c:numRef>
          </c:val>
        </c:ser>
        <c:dLbls>
          <c:showLegendKey val="0"/>
          <c:showVal val="0"/>
          <c:showCatName val="0"/>
          <c:showSerName val="0"/>
          <c:showPercent val="0"/>
          <c:showBubbleSize val="0"/>
        </c:dLbls>
        <c:gapWidth val="150"/>
        <c:overlap val="100"/>
        <c:axId val="135599616"/>
        <c:axId val="135601152"/>
      </c:barChart>
      <c:catAx>
        <c:axId val="135599616"/>
        <c:scaling>
          <c:orientation val="minMax"/>
        </c:scaling>
        <c:delete val="1"/>
        <c:axPos val="l"/>
        <c:majorTickMark val="out"/>
        <c:minorTickMark val="none"/>
        <c:tickLblPos val="nextTo"/>
        <c:crossAx val="135601152"/>
        <c:crosses val="autoZero"/>
        <c:auto val="1"/>
        <c:lblAlgn val="l"/>
        <c:lblOffset val="100"/>
        <c:noMultiLvlLbl val="0"/>
      </c:catAx>
      <c:valAx>
        <c:axId val="135601152"/>
        <c:scaling>
          <c:orientation val="minMax"/>
        </c:scaling>
        <c:delete val="0"/>
        <c:axPos val="b"/>
        <c:majorGridlines/>
        <c:numFmt formatCode="General" sourceLinked="1"/>
        <c:majorTickMark val="out"/>
        <c:minorTickMark val="none"/>
        <c:tickLblPos val="nextTo"/>
        <c:crossAx val="135599616"/>
        <c:crosses val="autoZero"/>
        <c:crossBetween val="between"/>
      </c:valAx>
    </c:plotArea>
    <c:legend>
      <c:legendPos val="r"/>
      <c:overlay val="0"/>
    </c:legend>
    <c:plotVisOnly val="1"/>
    <c:dispBlanksAs val="gap"/>
    <c:showDLblsOverMax val="0"/>
  </c:chart>
  <c:spPr>
    <a:solidFill>
      <a:srgbClr val="0070C0"/>
    </a:solidFill>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369257-44A4-408B-982A-D9EEAC0AF258}" type="datetimeFigureOut">
              <a:rPr lang="fr-FR" smtClean="0"/>
              <a:t>16/03/2017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21C2E1-D440-4B61-94AE-D31D4F147CE1}" type="slidenum">
              <a:rPr lang="fr-FR" smtClean="0"/>
              <a:t>‹N°›</a:t>
            </a:fld>
            <a:endParaRPr lang="fr-FR"/>
          </a:p>
        </p:txBody>
      </p:sp>
    </p:spTree>
    <p:extLst>
      <p:ext uri="{BB962C8B-B14F-4D97-AF65-F5344CB8AC3E}">
        <p14:creationId xmlns:p14="http://schemas.microsoft.com/office/powerpoint/2010/main" val="535983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7603D4D-2390-4F17-8051-E90D10867DAB}" type="slidenum">
              <a:rPr lang="fr-FR" altLang="fr-FR" smtClean="0"/>
              <a:pPr eaLnBrk="1" hangingPunct="1">
                <a:spcBef>
                  <a:spcPct val="0"/>
                </a:spcBef>
              </a:pPr>
              <a:t>2</a:t>
            </a:fld>
            <a:endParaRPr lang="fr-FR" altLang="fr-FR"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FA6F1E2C-09E8-4015-8EF3-2E0654C997EE}" type="datetimeFigureOut">
              <a:rPr lang="fr-FR" smtClean="0"/>
              <a:t>16/03/2017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C9EEE7-DE90-4A6B-9FAA-85282447BE0B}" type="slidenum">
              <a:rPr lang="fr-FR" smtClean="0"/>
              <a:t>‹N°›</a:t>
            </a:fld>
            <a:endParaRPr lang="fr-FR"/>
          </a:p>
        </p:txBody>
      </p:sp>
    </p:spTree>
    <p:extLst>
      <p:ext uri="{BB962C8B-B14F-4D97-AF65-F5344CB8AC3E}">
        <p14:creationId xmlns:p14="http://schemas.microsoft.com/office/powerpoint/2010/main" val="2036229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A6F1E2C-09E8-4015-8EF3-2E0654C997EE}" type="datetimeFigureOut">
              <a:rPr lang="fr-FR" smtClean="0"/>
              <a:t>16/03/2017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C9EEE7-DE90-4A6B-9FAA-85282447BE0B}" type="slidenum">
              <a:rPr lang="fr-FR" smtClean="0"/>
              <a:t>‹N°›</a:t>
            </a:fld>
            <a:endParaRPr lang="fr-FR"/>
          </a:p>
        </p:txBody>
      </p:sp>
    </p:spTree>
    <p:extLst>
      <p:ext uri="{BB962C8B-B14F-4D97-AF65-F5344CB8AC3E}">
        <p14:creationId xmlns:p14="http://schemas.microsoft.com/office/powerpoint/2010/main" val="1321024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A6F1E2C-09E8-4015-8EF3-2E0654C997EE}" type="datetimeFigureOut">
              <a:rPr lang="fr-FR" smtClean="0"/>
              <a:t>16/03/2017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C9EEE7-DE90-4A6B-9FAA-85282447BE0B}" type="slidenum">
              <a:rPr lang="fr-FR" smtClean="0"/>
              <a:t>‹N°›</a:t>
            </a:fld>
            <a:endParaRPr lang="fr-FR"/>
          </a:p>
        </p:txBody>
      </p:sp>
    </p:spTree>
    <p:extLst>
      <p:ext uri="{BB962C8B-B14F-4D97-AF65-F5344CB8AC3E}">
        <p14:creationId xmlns:p14="http://schemas.microsoft.com/office/powerpoint/2010/main" val="1662404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A6F1E2C-09E8-4015-8EF3-2E0654C997EE}" type="datetimeFigureOut">
              <a:rPr lang="fr-FR" smtClean="0"/>
              <a:t>16/03/2017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C9EEE7-DE90-4A6B-9FAA-85282447BE0B}" type="slidenum">
              <a:rPr lang="fr-FR" smtClean="0"/>
              <a:t>‹N°›</a:t>
            </a:fld>
            <a:endParaRPr lang="fr-FR"/>
          </a:p>
        </p:txBody>
      </p:sp>
    </p:spTree>
    <p:extLst>
      <p:ext uri="{BB962C8B-B14F-4D97-AF65-F5344CB8AC3E}">
        <p14:creationId xmlns:p14="http://schemas.microsoft.com/office/powerpoint/2010/main" val="2993050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A6F1E2C-09E8-4015-8EF3-2E0654C997EE}" type="datetimeFigureOut">
              <a:rPr lang="fr-FR" smtClean="0"/>
              <a:t>16/03/2017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C9EEE7-DE90-4A6B-9FAA-85282447BE0B}" type="slidenum">
              <a:rPr lang="fr-FR" smtClean="0"/>
              <a:t>‹N°›</a:t>
            </a:fld>
            <a:endParaRPr lang="fr-FR"/>
          </a:p>
        </p:txBody>
      </p:sp>
    </p:spTree>
    <p:extLst>
      <p:ext uri="{BB962C8B-B14F-4D97-AF65-F5344CB8AC3E}">
        <p14:creationId xmlns:p14="http://schemas.microsoft.com/office/powerpoint/2010/main" val="6004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A6F1E2C-09E8-4015-8EF3-2E0654C997EE}" type="datetimeFigureOut">
              <a:rPr lang="fr-FR" smtClean="0"/>
              <a:t>16/03/2017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4C9EEE7-DE90-4A6B-9FAA-85282447BE0B}" type="slidenum">
              <a:rPr lang="fr-FR" smtClean="0"/>
              <a:t>‹N°›</a:t>
            </a:fld>
            <a:endParaRPr lang="fr-FR"/>
          </a:p>
        </p:txBody>
      </p:sp>
    </p:spTree>
    <p:extLst>
      <p:ext uri="{BB962C8B-B14F-4D97-AF65-F5344CB8AC3E}">
        <p14:creationId xmlns:p14="http://schemas.microsoft.com/office/powerpoint/2010/main" val="2209892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A6F1E2C-09E8-4015-8EF3-2E0654C997EE}" type="datetimeFigureOut">
              <a:rPr lang="fr-FR" smtClean="0"/>
              <a:t>16/03/2017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4C9EEE7-DE90-4A6B-9FAA-85282447BE0B}" type="slidenum">
              <a:rPr lang="fr-FR" smtClean="0"/>
              <a:t>‹N°›</a:t>
            </a:fld>
            <a:endParaRPr lang="fr-FR"/>
          </a:p>
        </p:txBody>
      </p:sp>
    </p:spTree>
    <p:extLst>
      <p:ext uri="{BB962C8B-B14F-4D97-AF65-F5344CB8AC3E}">
        <p14:creationId xmlns:p14="http://schemas.microsoft.com/office/powerpoint/2010/main" val="3685679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A6F1E2C-09E8-4015-8EF3-2E0654C997EE}" type="datetimeFigureOut">
              <a:rPr lang="fr-FR" smtClean="0"/>
              <a:t>16/03/2017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4C9EEE7-DE90-4A6B-9FAA-85282447BE0B}" type="slidenum">
              <a:rPr lang="fr-FR" smtClean="0"/>
              <a:t>‹N°›</a:t>
            </a:fld>
            <a:endParaRPr lang="fr-FR"/>
          </a:p>
        </p:txBody>
      </p:sp>
    </p:spTree>
    <p:extLst>
      <p:ext uri="{BB962C8B-B14F-4D97-AF65-F5344CB8AC3E}">
        <p14:creationId xmlns:p14="http://schemas.microsoft.com/office/powerpoint/2010/main" val="2819006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A6F1E2C-09E8-4015-8EF3-2E0654C997EE}" type="datetimeFigureOut">
              <a:rPr lang="fr-FR" smtClean="0"/>
              <a:t>16/03/2017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4C9EEE7-DE90-4A6B-9FAA-85282447BE0B}" type="slidenum">
              <a:rPr lang="fr-FR" smtClean="0"/>
              <a:t>‹N°›</a:t>
            </a:fld>
            <a:endParaRPr lang="fr-FR"/>
          </a:p>
        </p:txBody>
      </p:sp>
    </p:spTree>
    <p:extLst>
      <p:ext uri="{BB962C8B-B14F-4D97-AF65-F5344CB8AC3E}">
        <p14:creationId xmlns:p14="http://schemas.microsoft.com/office/powerpoint/2010/main" val="536920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A6F1E2C-09E8-4015-8EF3-2E0654C997EE}" type="datetimeFigureOut">
              <a:rPr lang="fr-FR" smtClean="0"/>
              <a:t>16/03/2017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4C9EEE7-DE90-4A6B-9FAA-85282447BE0B}" type="slidenum">
              <a:rPr lang="fr-FR" smtClean="0"/>
              <a:t>‹N°›</a:t>
            </a:fld>
            <a:endParaRPr lang="fr-FR"/>
          </a:p>
        </p:txBody>
      </p:sp>
    </p:spTree>
    <p:extLst>
      <p:ext uri="{BB962C8B-B14F-4D97-AF65-F5344CB8AC3E}">
        <p14:creationId xmlns:p14="http://schemas.microsoft.com/office/powerpoint/2010/main" val="4180787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A6F1E2C-09E8-4015-8EF3-2E0654C997EE}" type="datetimeFigureOut">
              <a:rPr lang="fr-FR" smtClean="0"/>
              <a:t>16/03/2017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4C9EEE7-DE90-4A6B-9FAA-85282447BE0B}" type="slidenum">
              <a:rPr lang="fr-FR" smtClean="0"/>
              <a:t>‹N°›</a:t>
            </a:fld>
            <a:endParaRPr lang="fr-FR"/>
          </a:p>
        </p:txBody>
      </p:sp>
    </p:spTree>
    <p:extLst>
      <p:ext uri="{BB962C8B-B14F-4D97-AF65-F5344CB8AC3E}">
        <p14:creationId xmlns:p14="http://schemas.microsoft.com/office/powerpoint/2010/main" val="180346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6F1E2C-09E8-4015-8EF3-2E0654C997EE}" type="datetimeFigureOut">
              <a:rPr lang="fr-FR" smtClean="0"/>
              <a:t>16/03/2017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C9EEE7-DE90-4A6B-9FAA-85282447BE0B}" type="slidenum">
              <a:rPr lang="fr-FR" smtClean="0"/>
              <a:t>‹N°›</a:t>
            </a:fld>
            <a:endParaRPr lang="fr-FR"/>
          </a:p>
        </p:txBody>
      </p:sp>
    </p:spTree>
    <p:extLst>
      <p:ext uri="{BB962C8B-B14F-4D97-AF65-F5344CB8AC3E}">
        <p14:creationId xmlns:p14="http://schemas.microsoft.com/office/powerpoint/2010/main" val="16632534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hyperlink" Target="http://www.107.be/" TargetMode="External"/><Relationship Id="rId1" Type="http://schemas.openxmlformats.org/officeDocument/2006/relationships/slideLayout" Target="../slideLayouts/slideLayout1.xml"/><Relationship Id="rId6" Type="http://schemas.openxmlformats.org/officeDocument/2006/relationships/image" Target="file:///D:\ProgramFiles\attach\logo_ehess.jpg" TargetMode="Externa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1268760"/>
            <a:ext cx="7772400" cy="1470025"/>
          </a:xfrm>
        </p:spPr>
        <p:txBody>
          <a:bodyPr>
            <a:normAutofit/>
          </a:bodyPr>
          <a:lstStyle/>
          <a:p>
            <a:pPr algn="l"/>
            <a:r>
              <a:rPr lang="fr-BE" sz="2800" b="1" dirty="0"/>
              <a:t>De psychiatrie en santé mentale, de secteur en réseau : quelles transformations pour quels enjeux ?</a:t>
            </a:r>
            <a:endParaRPr lang="fr-FR" altLang="fr-FR" sz="4000" dirty="0" smtClean="0"/>
          </a:p>
        </p:txBody>
      </p:sp>
      <p:sp>
        <p:nvSpPr>
          <p:cNvPr id="2051" name="Rectangle 3"/>
          <p:cNvSpPr>
            <a:spLocks noGrp="1" noChangeArrowheads="1"/>
          </p:cNvSpPr>
          <p:nvPr>
            <p:ph type="subTitle" idx="1"/>
          </p:nvPr>
        </p:nvSpPr>
        <p:spPr>
          <a:xfrm>
            <a:off x="611188" y="3429000"/>
            <a:ext cx="6048375" cy="1752600"/>
          </a:xfrm>
        </p:spPr>
        <p:txBody>
          <a:bodyPr>
            <a:normAutofit/>
          </a:bodyPr>
          <a:lstStyle/>
          <a:p>
            <a:pPr algn="l" eaLnBrk="1" hangingPunct="1"/>
            <a:r>
              <a:rPr lang="fr-FR" altLang="fr-FR" sz="2000" b="1" dirty="0" smtClean="0">
                <a:solidFill>
                  <a:schemeClr val="accent3">
                    <a:lumMod val="60000"/>
                    <a:lumOff val="40000"/>
                  </a:schemeClr>
                </a:solidFill>
              </a:rPr>
              <a:t>Nicolas </a:t>
            </a:r>
            <a:r>
              <a:rPr lang="fr-FR" altLang="fr-FR" sz="2000" b="1" dirty="0" err="1" smtClean="0">
                <a:solidFill>
                  <a:schemeClr val="accent3">
                    <a:lumMod val="60000"/>
                    <a:lumOff val="40000"/>
                  </a:schemeClr>
                </a:solidFill>
              </a:rPr>
              <a:t>Henckes</a:t>
            </a:r>
            <a:r>
              <a:rPr lang="fr-FR" altLang="fr-FR" sz="2000" dirty="0" smtClean="0">
                <a:solidFill>
                  <a:schemeClr val="accent3">
                    <a:lumMod val="60000"/>
                    <a:lumOff val="40000"/>
                  </a:schemeClr>
                </a:solidFill>
              </a:rPr>
              <a:t> – Chargé de Recherche CNRS</a:t>
            </a:r>
          </a:p>
          <a:p>
            <a:pPr algn="l" eaLnBrk="1" hangingPunct="1"/>
            <a:r>
              <a:rPr lang="fr-FR" altLang="fr-FR" sz="1800" dirty="0" smtClean="0">
                <a:solidFill>
                  <a:schemeClr val="accent3">
                    <a:lumMod val="60000"/>
                    <a:lumOff val="40000"/>
                  </a:schemeClr>
                </a:solidFill>
              </a:rPr>
              <a:t>Centre de Recherche Médecine, Sciences, Santé et Société (CERMES3)</a:t>
            </a:r>
          </a:p>
          <a:p>
            <a:pPr algn="l"/>
            <a:r>
              <a:rPr lang="fr-BE" sz="1800" b="1" dirty="0" smtClean="0">
                <a:solidFill>
                  <a:schemeClr val="accent3">
                    <a:lumMod val="60000"/>
                    <a:lumOff val="40000"/>
                  </a:schemeClr>
                </a:solidFill>
              </a:rPr>
              <a:t>Colloque De </a:t>
            </a:r>
            <a:r>
              <a:rPr lang="fr-BE" sz="1800" b="1" dirty="0">
                <a:solidFill>
                  <a:schemeClr val="accent3">
                    <a:lumMod val="60000"/>
                    <a:lumOff val="40000"/>
                  </a:schemeClr>
                </a:solidFill>
              </a:rPr>
              <a:t>l’asile au </a:t>
            </a:r>
            <a:r>
              <a:rPr lang="fr-BE" sz="1800" b="1" u="sng" dirty="0">
                <a:solidFill>
                  <a:schemeClr val="accent3">
                    <a:lumMod val="60000"/>
                    <a:lumOff val="40000"/>
                  </a:schemeClr>
                </a:solidFill>
                <a:hlinkClick r:id="rId2"/>
              </a:rPr>
              <a:t>www.107.be</a:t>
            </a:r>
            <a:r>
              <a:rPr lang="fr-BE" sz="1800" b="1" dirty="0">
                <a:solidFill>
                  <a:schemeClr val="accent3">
                    <a:lumMod val="60000"/>
                    <a:lumOff val="40000"/>
                  </a:schemeClr>
                </a:solidFill>
              </a:rPr>
              <a:t> : à chaque réseau sa santé </a:t>
            </a:r>
            <a:r>
              <a:rPr lang="fr-BE" sz="1800" b="1" i="1" dirty="0">
                <a:solidFill>
                  <a:schemeClr val="accent3">
                    <a:lumMod val="60000"/>
                    <a:lumOff val="40000"/>
                  </a:schemeClr>
                </a:solidFill>
              </a:rPr>
              <a:t>totale</a:t>
            </a:r>
            <a:r>
              <a:rPr lang="fr-BE" sz="1800" b="1" dirty="0">
                <a:solidFill>
                  <a:schemeClr val="accent3">
                    <a:lumMod val="60000"/>
                    <a:lumOff val="40000"/>
                  </a:schemeClr>
                </a:solidFill>
              </a:rPr>
              <a:t> </a:t>
            </a:r>
            <a:r>
              <a:rPr lang="fr-BE" sz="1800" b="1" dirty="0" smtClean="0">
                <a:solidFill>
                  <a:schemeClr val="accent3">
                    <a:lumMod val="60000"/>
                    <a:lumOff val="40000"/>
                  </a:schemeClr>
                </a:solidFill>
              </a:rPr>
              <a:t>? Libramont, 17 mars 2017</a:t>
            </a:r>
            <a:endParaRPr lang="fr-FR" sz="1800" dirty="0">
              <a:solidFill>
                <a:schemeClr val="accent3">
                  <a:lumMod val="60000"/>
                  <a:lumOff val="40000"/>
                </a:schemeClr>
              </a:solidFill>
            </a:endParaRPr>
          </a:p>
        </p:txBody>
      </p:sp>
      <p:sp>
        <p:nvSpPr>
          <p:cNvPr id="2" name="Rectangle 1"/>
          <p:cNvSpPr/>
          <p:nvPr/>
        </p:nvSpPr>
        <p:spPr>
          <a:xfrm>
            <a:off x="-468560" y="5157192"/>
            <a:ext cx="10153128" cy="148478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2053" name="Picture 5" descr="CNRSfr-gra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3" y="5693616"/>
            <a:ext cx="603721" cy="60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nouveau logo inser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5733132"/>
            <a:ext cx="1584176" cy="564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D:\ProgramFiles\attach\logo_ehess.jpg"/>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644008" y="5696619"/>
            <a:ext cx="647700" cy="600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L'image “file:///D:/Isabelle/logos/univ%20paris%20descartes.jpg” ne peut être affichée, car elle contient des erreu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1245" y="5733132"/>
            <a:ext cx="2176231" cy="56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Users\myriam utilisateur\Desktop\logo-cermes3.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528" y="5559074"/>
            <a:ext cx="1909736" cy="897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242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rmAutofit/>
          </a:bodyPr>
          <a:lstStyle/>
          <a:p>
            <a:pPr marL="0" indent="0">
              <a:buNone/>
            </a:pPr>
            <a:r>
              <a:rPr lang="fr-FR" sz="2800" b="1" dirty="0"/>
              <a:t>L</a:t>
            </a:r>
            <a:r>
              <a:rPr lang="fr-FR" sz="2800" b="1" dirty="0" smtClean="0"/>
              <a:t>es mutations des années 2000</a:t>
            </a:r>
          </a:p>
          <a:p>
            <a:endParaRPr lang="fr-FR" sz="2400" dirty="0" smtClean="0"/>
          </a:p>
          <a:p>
            <a:r>
              <a:rPr lang="fr-FR" sz="2400" dirty="0" err="1" smtClean="0"/>
              <a:t>Molécularisation</a:t>
            </a:r>
            <a:r>
              <a:rPr lang="fr-FR" sz="2400" dirty="0" smtClean="0"/>
              <a:t>: techniques et imaginaire</a:t>
            </a:r>
          </a:p>
          <a:p>
            <a:endParaRPr lang="fr-FR" sz="2400" dirty="0" smtClean="0"/>
          </a:p>
          <a:p>
            <a:r>
              <a:rPr lang="fr-FR" sz="2400" dirty="0" smtClean="0"/>
              <a:t>Un nouvel imaginaire quantitatif</a:t>
            </a:r>
          </a:p>
          <a:p>
            <a:endParaRPr lang="fr-FR" sz="2400" dirty="0" smtClean="0"/>
          </a:p>
          <a:p>
            <a:r>
              <a:rPr lang="fr-FR" sz="2400" dirty="0" smtClean="0"/>
              <a:t>Remises en cause de l’Etat Providence et maîtrise des dépenses</a:t>
            </a:r>
          </a:p>
          <a:p>
            <a:endParaRPr lang="fr-FR" sz="2400" dirty="0" smtClean="0"/>
          </a:p>
          <a:p>
            <a:r>
              <a:rPr lang="fr-FR" sz="2400" dirty="0" smtClean="0"/>
              <a:t>Un patient responsable: montée de </a:t>
            </a:r>
            <a:r>
              <a:rPr lang="fr-FR" sz="2400" smtClean="0"/>
              <a:t>la problématique capacitaire</a:t>
            </a:r>
            <a:endParaRPr lang="fr-FR" sz="2400" dirty="0" smtClean="0"/>
          </a:p>
        </p:txBody>
      </p:sp>
    </p:spTree>
    <p:extLst>
      <p:ext uri="{BB962C8B-B14F-4D97-AF65-F5344CB8AC3E}">
        <p14:creationId xmlns:p14="http://schemas.microsoft.com/office/powerpoint/2010/main" val="3230753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rmAutofit/>
          </a:bodyPr>
          <a:lstStyle/>
          <a:p>
            <a:pPr marL="0" indent="0">
              <a:buNone/>
            </a:pPr>
            <a:endParaRPr lang="fr-FR" sz="2400" dirty="0" smtClean="0"/>
          </a:p>
        </p:txBody>
      </p:sp>
    </p:spTree>
    <p:extLst>
      <p:ext uri="{BB962C8B-B14F-4D97-AF65-F5344CB8AC3E}">
        <p14:creationId xmlns:p14="http://schemas.microsoft.com/office/powerpoint/2010/main" val="3230753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rmAutofit/>
          </a:bodyPr>
          <a:lstStyle/>
          <a:p>
            <a:pPr marL="0" indent="0">
              <a:buNone/>
            </a:pPr>
            <a:endParaRPr lang="fr-FR" sz="2400" dirty="0" smtClean="0"/>
          </a:p>
        </p:txBody>
      </p:sp>
    </p:spTree>
    <p:extLst>
      <p:ext uri="{BB962C8B-B14F-4D97-AF65-F5344CB8AC3E}">
        <p14:creationId xmlns:p14="http://schemas.microsoft.com/office/powerpoint/2010/main" val="3230753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rmAutofit/>
          </a:bodyPr>
          <a:lstStyle/>
          <a:p>
            <a:pPr marL="0" indent="0">
              <a:buNone/>
            </a:pPr>
            <a:endParaRPr lang="fr-FR" sz="2400" dirty="0" smtClean="0"/>
          </a:p>
        </p:txBody>
      </p:sp>
    </p:spTree>
    <p:extLst>
      <p:ext uri="{BB962C8B-B14F-4D97-AF65-F5344CB8AC3E}">
        <p14:creationId xmlns:p14="http://schemas.microsoft.com/office/powerpoint/2010/main" val="3230753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04654" y="116632"/>
            <a:ext cx="6482145" cy="6624736"/>
          </a:xfrm>
        </p:spPr>
        <p:txBody>
          <a:bodyPr>
            <a:noAutofit/>
          </a:bodyPr>
          <a:lstStyle/>
          <a:p>
            <a:pPr marL="0" indent="0">
              <a:buNone/>
            </a:pPr>
            <a:r>
              <a:rPr lang="fr-FR" sz="1800" b="1" i="1" dirty="0" smtClean="0"/>
              <a:t>Là où tout commence: </a:t>
            </a:r>
            <a:r>
              <a:rPr lang="fr-FR" sz="1800" b="1" i="1" dirty="0" err="1" smtClean="0"/>
              <a:t>Eric</a:t>
            </a:r>
            <a:r>
              <a:rPr lang="fr-FR" sz="1800" b="1" i="1" dirty="0" smtClean="0"/>
              <a:t> </a:t>
            </a:r>
            <a:r>
              <a:rPr lang="fr-FR" sz="1800" b="1" i="1" dirty="0" err="1" smtClean="0"/>
              <a:t>Piel</a:t>
            </a:r>
            <a:r>
              <a:rPr lang="fr-FR" sz="1800" b="1" i="1" dirty="0" smtClean="0"/>
              <a:t> et Jean-Luc </a:t>
            </a:r>
            <a:r>
              <a:rPr lang="fr-FR" sz="1800" b="1" i="1" dirty="0" err="1" smtClean="0"/>
              <a:t>Roelandt</a:t>
            </a:r>
            <a:r>
              <a:rPr lang="fr-FR" sz="1800" b="1" i="1" dirty="0" smtClean="0"/>
              <a:t>, </a:t>
            </a:r>
            <a:r>
              <a:rPr lang="fr-FR" sz="1800" b="1" dirty="0" smtClean="0"/>
              <a:t>De la psychiatrie vers la santé mentale</a:t>
            </a:r>
            <a:r>
              <a:rPr lang="fr-FR" sz="1800" b="1" i="1" dirty="0" smtClean="0"/>
              <a:t>, Rapport au ministre de l’emploi et de la solidarité, 2001</a:t>
            </a:r>
          </a:p>
          <a:p>
            <a:pPr marL="0" indent="0">
              <a:buNone/>
            </a:pPr>
            <a:endParaRPr lang="fr-FR" sz="1800" dirty="0" smtClean="0"/>
          </a:p>
          <a:p>
            <a:pPr marL="0" indent="0">
              <a:buNone/>
            </a:pPr>
            <a:r>
              <a:rPr lang="fr-FR" sz="1800" dirty="0" smtClean="0"/>
              <a:t>La lettre de mission: </a:t>
            </a:r>
          </a:p>
          <a:p>
            <a:r>
              <a:rPr lang="fr-FR" sz="1800" dirty="0" smtClean="0"/>
              <a:t>Pour une réflexion sur le «</a:t>
            </a:r>
            <a:r>
              <a:rPr lang="fr-FR" sz="1800" dirty="0"/>
              <a:t> …déploiement de la psychiatrie […] vers le champ plus global de la santé mentale… </a:t>
            </a:r>
            <a:r>
              <a:rPr lang="fr-FR" sz="1800" dirty="0" smtClean="0"/>
              <a:t>»</a:t>
            </a:r>
          </a:p>
          <a:p>
            <a:endParaRPr lang="fr-FR" sz="1800" dirty="0" smtClean="0"/>
          </a:p>
          <a:p>
            <a:pPr marL="0" indent="0">
              <a:buNone/>
            </a:pPr>
            <a:r>
              <a:rPr lang="fr-FR" sz="1800" dirty="0" smtClean="0"/>
              <a:t>Le rapport: </a:t>
            </a:r>
          </a:p>
          <a:p>
            <a:r>
              <a:rPr lang="fr-FR" sz="1800" dirty="0" smtClean="0"/>
              <a:t>Pour une reconnaissance des usagers: promouvoir leur représentation dans le système, promouvoir leur droit</a:t>
            </a:r>
          </a:p>
          <a:p>
            <a:r>
              <a:rPr lang="fr-FR" sz="1800" dirty="0" smtClean="0"/>
              <a:t>De la psychiatrie à la santé mentale: « Nous proposons une mutation du dispositif de psychiatrie qui permette d’</a:t>
            </a:r>
            <a:r>
              <a:rPr lang="fr-FR" sz="1800" b="1" dirty="0" smtClean="0"/>
              <a:t>aller vers </a:t>
            </a:r>
            <a:r>
              <a:rPr lang="fr-FR" sz="1800" dirty="0" smtClean="0"/>
              <a:t>les personnes malades ou souffrantes, avec les professionnels sanitaires, médicosociaux et sociaux et avec les élus locaux. La logique doit être de type réseau plus que de type institutionnelle. » Service territorial de psychiatrie et Réseau territorial de santé mentale (doté d’un conseil)</a:t>
            </a:r>
          </a:p>
          <a:p>
            <a:r>
              <a:rPr lang="fr-FR" sz="1800" dirty="0" err="1" smtClean="0"/>
              <a:t>Déspécifier</a:t>
            </a:r>
            <a:r>
              <a:rPr lang="fr-FR" sz="1800" dirty="0" smtClean="0"/>
              <a:t> l’obligation de soin en psychiatrie</a:t>
            </a:r>
          </a:p>
          <a:p>
            <a:r>
              <a:rPr lang="fr-FR" sz="1800" dirty="0" smtClean="0"/>
              <a:t>Adapter la formation des professionnels et structurer la recherche au niveau régional</a:t>
            </a:r>
            <a:endParaRPr lang="fr-FR" sz="1800" dirty="0"/>
          </a:p>
          <a:p>
            <a:endParaRPr lang="fr-FR" sz="1800" dirty="0" smtClean="0"/>
          </a:p>
        </p:txBody>
      </p:sp>
      <p:pic>
        <p:nvPicPr>
          <p:cNvPr id="1026"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600" y="980728"/>
            <a:ext cx="2880320" cy="16175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ficher l'image d'origin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21" t="388" r="20475" b="-388"/>
          <a:stretch/>
        </p:blipFill>
        <p:spPr bwMode="auto">
          <a:xfrm>
            <a:off x="-797056" y="3212976"/>
            <a:ext cx="2817231" cy="1976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6272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6203032" cy="5649491"/>
          </a:xfrm>
        </p:spPr>
        <p:txBody>
          <a:bodyPr>
            <a:normAutofit fontScale="92500" lnSpcReduction="10000"/>
          </a:bodyPr>
          <a:lstStyle/>
          <a:p>
            <a:pPr marL="0" indent="0">
              <a:buNone/>
            </a:pPr>
            <a:r>
              <a:rPr lang="fr-FR" sz="2200" b="1" i="1" dirty="0" smtClean="0"/>
              <a:t>Une santé mentale trop politique? M. </a:t>
            </a:r>
            <a:r>
              <a:rPr lang="fr-FR" sz="2200" b="1" i="1" dirty="0" err="1" smtClean="0"/>
              <a:t>Bellahsen</a:t>
            </a:r>
            <a:r>
              <a:rPr lang="fr-FR" sz="2200" b="1" i="1" dirty="0" smtClean="0"/>
              <a:t>, </a:t>
            </a:r>
            <a:r>
              <a:rPr lang="fr-FR" sz="2200" b="1" i="1" dirty="0"/>
              <a:t>2014, </a:t>
            </a:r>
            <a:r>
              <a:rPr lang="fr-FR" sz="2200" b="1" dirty="0"/>
              <a:t>La santé mentale. Vers un bonheur sous </a:t>
            </a:r>
            <a:r>
              <a:rPr lang="fr-FR" sz="2200" b="1" dirty="0" smtClean="0"/>
              <a:t>contrôle</a:t>
            </a:r>
            <a:endParaRPr lang="fr-FR" sz="2200" b="1" dirty="0"/>
          </a:p>
          <a:p>
            <a:endParaRPr lang="fr-FR" sz="2000" dirty="0" smtClean="0"/>
          </a:p>
          <a:p>
            <a:r>
              <a:rPr lang="fr-FR" sz="2000" dirty="0" smtClean="0"/>
              <a:t>« La santé mentale dans sa forme actuelle est un processus de normalisation visant à transformer le rapport </a:t>
            </a:r>
            <a:r>
              <a:rPr lang="fr-FR" sz="2000" dirty="0"/>
              <a:t>des </a:t>
            </a:r>
            <a:r>
              <a:rPr lang="fr-FR" sz="2000" dirty="0" smtClean="0"/>
              <a:t>individus, des groupes et de la société dans le sens d’une adaptation à une économie concurrentielle vécue comme naturelle » p. 21</a:t>
            </a:r>
          </a:p>
          <a:p>
            <a:endParaRPr lang="fr-FR" sz="2000" dirty="0" smtClean="0"/>
          </a:p>
          <a:p>
            <a:r>
              <a:rPr lang="fr-FR" sz="2000" dirty="0" smtClean="0"/>
              <a:t>« L’expansion de la santé mentale soumet le champ de la psychiatrie (soins, accompagnement, social) à un processus industriel de traitement de la souffrance psychique. (…) Les effets de formatage des pratiques sont multiples » p. 62</a:t>
            </a:r>
          </a:p>
          <a:p>
            <a:endParaRPr lang="fr-FR" sz="2000" dirty="0"/>
          </a:p>
          <a:p>
            <a:r>
              <a:rPr lang="fr-FR" sz="2000" dirty="0" smtClean="0"/>
              <a:t>« Faire face à cette santé mentale formatée est un travail quotidien qui pose les questions suivantes: comment y faire face, comment la subvertir? » p. 121</a:t>
            </a:r>
          </a:p>
        </p:txBody>
      </p:sp>
      <p:sp>
        <p:nvSpPr>
          <p:cNvPr id="4" name="AutoShape 4" descr="Résultat de recherche d'images pour &quot;bellahsen santé mental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6" descr="Résultat de recherche d'images pour &quot;bellahsen santé mental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34" name="Picture 10" descr="https://images-na.ssl-images-amazon.com/images/I/41IyVRBRYFL._SX324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2522" y="980728"/>
            <a:ext cx="2399208"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239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3111"/>
            <a:ext cx="9144000" cy="4801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8824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9144000" cy="4478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27957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rmAutofit fontScale="85000" lnSpcReduction="10000"/>
          </a:bodyPr>
          <a:lstStyle/>
          <a:p>
            <a:pPr marL="0" indent="0">
              <a:buNone/>
            </a:pPr>
            <a:r>
              <a:rPr lang="fr-FR" b="1" i="1" dirty="0" smtClean="0"/>
              <a:t>L’émergence de la santé mentale: un tournant des années 1940-1960? </a:t>
            </a:r>
          </a:p>
          <a:p>
            <a:pPr marL="0" indent="0">
              <a:buNone/>
            </a:pPr>
            <a:endParaRPr lang="fr-FR" sz="2400" dirty="0" smtClean="0"/>
          </a:p>
          <a:p>
            <a:pPr marL="0" indent="0">
              <a:buNone/>
            </a:pPr>
            <a:r>
              <a:rPr lang="fr-FR" sz="2400" dirty="0" smtClean="0"/>
              <a:t>Après l’hygiène mentale (~ 1900-1930), une requalification des objectifs: non plus prévenir les maladies, mais promouvoir la santé</a:t>
            </a:r>
          </a:p>
          <a:p>
            <a:r>
              <a:rPr lang="fr-FR" sz="2400" dirty="0" smtClean="0"/>
              <a:t>Création d’un certain nombre d’organisations se revendiquant de la santé mentale: Fédération mondiale pour la santé mentale (1948), National association for mental </a:t>
            </a:r>
            <a:r>
              <a:rPr lang="fr-FR" sz="2400" dirty="0" err="1" smtClean="0"/>
              <a:t>health</a:t>
            </a:r>
            <a:r>
              <a:rPr lang="fr-FR" sz="2400" dirty="0" smtClean="0"/>
              <a:t> (UK, 1946), NIMH (USA, 1946), Comité d’expert en santé mentale (OMS, 1948); de journaux : not. Santé mentale (France, 1970); et d’événements : notamment année mondiale de la santé mentale (1960)</a:t>
            </a:r>
          </a:p>
          <a:p>
            <a:r>
              <a:rPr lang="fr-FR" sz="2400" dirty="0" smtClean="0"/>
              <a:t>Essor de l’épidémiologie (psychiatrique) pour mesurer des états de santé en population générale : en France travaux de l’INH (1950s) ; aux USA études Stirling (1948-) et Midtown (Manhattan, 1960s)</a:t>
            </a:r>
          </a:p>
          <a:p>
            <a:r>
              <a:rPr lang="fr-FR" sz="2400" dirty="0" smtClean="0"/>
              <a:t>Tournant politique: vers la promotion de la psychiatrie communautaire (CMHC en 1963 aux USA, Psychiatrie de secteur en 1960 en France)</a:t>
            </a:r>
          </a:p>
        </p:txBody>
      </p:sp>
    </p:spTree>
    <p:extLst>
      <p:ext uri="{BB962C8B-B14F-4D97-AF65-F5344CB8AC3E}">
        <p14:creationId xmlns:p14="http://schemas.microsoft.com/office/powerpoint/2010/main" val="25437463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rmAutofit fontScale="32500" lnSpcReduction="20000"/>
          </a:bodyPr>
          <a:lstStyle/>
          <a:p>
            <a:pPr marL="0" indent="0">
              <a:buNone/>
            </a:pPr>
            <a:r>
              <a:rPr lang="fr-FR" sz="7000" b="1" i="1" dirty="0" smtClean="0"/>
              <a:t>1960 - De la découverte d’une nouvelle fonction du psychiatre…</a:t>
            </a:r>
            <a:endParaRPr lang="fr-FR" sz="7000" b="1" i="1" dirty="0"/>
          </a:p>
          <a:p>
            <a:pPr marL="0" indent="0">
              <a:buNone/>
            </a:pPr>
            <a:endParaRPr lang="fr-FR" sz="6200" dirty="0" smtClean="0"/>
          </a:p>
          <a:p>
            <a:pPr marL="0" indent="0">
              <a:buNone/>
            </a:pPr>
            <a:r>
              <a:rPr lang="fr-FR" sz="6200" dirty="0" smtClean="0"/>
              <a:t>«</a:t>
            </a:r>
            <a:r>
              <a:rPr lang="fr-FR" sz="6200" dirty="0"/>
              <a:t> </a:t>
            </a:r>
            <a:r>
              <a:rPr lang="fr-FR" sz="6200" dirty="0" smtClean="0"/>
              <a:t>Accouchement </a:t>
            </a:r>
            <a:r>
              <a:rPr lang="fr-FR" sz="6200" dirty="0"/>
              <a:t>sans douleur ; protection maternelle et infantile ; interactions affectives familiales dans la vie conjugale et l’éducation ; adaptation scolaire, universitaire, professionnelle, psychiatrie du travail (dont Cl. Veil a bien montré l’importance et les difficultés, de l’orientation professionnelle a la réadaptation) ; gérontologie et alcoolisme, problèmes médico-sociaux anciens, certes, mais qui ont été abordes de façon toute nouvelle ; délinquance et criminalité, ou l’aspect répressif cède de plus en plus le pas a une perspective médicale et thérapeutique ; enfin la médecine psychosomatique introduit le psychiatre dans de multiples affections considérées autrefois comme purement somatiques : ulcère de l’estomac, hypertension, etc</a:t>
            </a:r>
            <a:r>
              <a:rPr lang="fr-FR" sz="6200" dirty="0" smtClean="0"/>
              <a:t>… »</a:t>
            </a:r>
          </a:p>
          <a:p>
            <a:pPr marL="0" indent="0">
              <a:buNone/>
            </a:pPr>
            <a:r>
              <a:rPr lang="fr-FR" sz="6200" dirty="0"/>
              <a:t>« Les </a:t>
            </a:r>
            <a:r>
              <a:rPr lang="fr-FR" sz="6200" dirty="0" smtClean="0"/>
              <a:t>problèmes </a:t>
            </a:r>
            <a:r>
              <a:rPr lang="fr-FR" sz="6200" dirty="0"/>
              <a:t>de santé mentale ont pris le pas sur les problèmes d’internement »</a:t>
            </a:r>
          </a:p>
          <a:p>
            <a:pPr marL="0" indent="0">
              <a:buNone/>
            </a:pPr>
            <a:endParaRPr lang="fr-FR" sz="5500" dirty="0"/>
          </a:p>
          <a:p>
            <a:pPr marL="0" indent="0" algn="r">
              <a:buNone/>
            </a:pPr>
            <a:r>
              <a:rPr lang="fr-FR" sz="5500" dirty="0"/>
              <a:t>Duchêne, H., 1959, Les services psychiatriques publics </a:t>
            </a:r>
            <a:r>
              <a:rPr lang="fr-FR" sz="5500" dirty="0" err="1"/>
              <a:t>extra-hospitaliers</a:t>
            </a:r>
            <a:r>
              <a:rPr lang="fr-FR" sz="5500" dirty="0"/>
              <a:t>. Rapport d'assistance., In: Cossa, P., </a:t>
            </a:r>
            <a:r>
              <a:rPr lang="fr-FR" sz="5500" dirty="0" err="1"/>
              <a:t>ed</a:t>
            </a:r>
            <a:r>
              <a:rPr lang="fr-FR" sz="5500" dirty="0"/>
              <a:t>.</a:t>
            </a:r>
            <a:r>
              <a:rPr lang="fr-FR" sz="5500" i="1" dirty="0"/>
              <a:t> Congrès de psychiatrie et de neurologie de langue française. 57e Session, Tours, 8-13 juin 1959. Comptes rendus. Paris, Masson, pp. 583-631.</a:t>
            </a:r>
          </a:p>
          <a:p>
            <a:pPr marL="0" indent="0" algn="r">
              <a:buNone/>
            </a:pPr>
            <a:endParaRPr lang="fr-FR" sz="5500" dirty="0" smtClean="0"/>
          </a:p>
        </p:txBody>
      </p:sp>
    </p:spTree>
    <p:extLst>
      <p:ext uri="{BB962C8B-B14F-4D97-AF65-F5344CB8AC3E}">
        <p14:creationId xmlns:p14="http://schemas.microsoft.com/office/powerpoint/2010/main" val="572239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Espace réservé du contenu 2"/>
          <p:cNvSpPr>
            <a:spLocks noGrp="1"/>
          </p:cNvSpPr>
          <p:nvPr>
            <p:ph idx="4294967295"/>
          </p:nvPr>
        </p:nvSpPr>
        <p:spPr>
          <a:xfrm>
            <a:off x="457200" y="476250"/>
            <a:ext cx="8229600" cy="5649913"/>
          </a:xfrm>
        </p:spPr>
        <p:txBody>
          <a:bodyPr/>
          <a:lstStyle/>
          <a:p>
            <a:pPr eaLnBrk="1" hangingPunct="1">
              <a:buFontTx/>
              <a:buNone/>
            </a:pPr>
            <a:endParaRPr lang="fr-FR" altLang="fr-FR" sz="2400" smtClean="0"/>
          </a:p>
        </p:txBody>
      </p:sp>
      <p:sp>
        <p:nvSpPr>
          <p:cNvPr id="3075" name="Espace réservé du pied de page 3"/>
          <p:cNvSpPr txBox="1">
            <a:spLocks noGrp="1"/>
          </p:cNvSpPr>
          <p:nvPr/>
        </p:nvSpPr>
        <p:spPr bwMode="auto">
          <a:xfrm>
            <a:off x="2700338" y="6356350"/>
            <a:ext cx="417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algn="ctr" eaLnBrk="1" hangingPunct="1">
              <a:spcBef>
                <a:spcPct val="0"/>
              </a:spcBef>
              <a:buFontTx/>
              <a:buNone/>
            </a:pPr>
            <a:r>
              <a:rPr lang="fr-FR" altLang="fr-FR" sz="1400" i="1">
                <a:solidFill>
                  <a:srgbClr val="898989"/>
                </a:solidFill>
                <a:latin typeface="Franklin Gothic Book" pitchFamily="34" charset="0"/>
                <a:cs typeface="Arial" pitchFamily="34" charset="0"/>
              </a:rPr>
              <a:t>Nicolas Henckes – CERMES3</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4450"/>
            <a:ext cx="8569325" cy="6786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20024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Autofit/>
          </a:bodyPr>
          <a:lstStyle/>
          <a:p>
            <a:pPr marL="0" indent="0">
              <a:buNone/>
            </a:pPr>
            <a:r>
              <a:rPr lang="fr-FR" sz="2000" b="1" i="1" dirty="0" smtClean="0"/>
              <a:t>1960 - … à la nécessité d’une nouvelle organisation pour la psychiatrie</a:t>
            </a:r>
            <a:endParaRPr lang="fr-FR" sz="2000" b="1" i="1" dirty="0"/>
          </a:p>
          <a:p>
            <a:pPr marL="0" indent="0">
              <a:buNone/>
            </a:pPr>
            <a:endParaRPr lang="fr-FR" sz="1800" dirty="0" smtClean="0"/>
          </a:p>
          <a:p>
            <a:pPr marL="0" indent="0">
              <a:buNone/>
            </a:pPr>
            <a:r>
              <a:rPr lang="fr-FR" sz="1800" dirty="0" smtClean="0"/>
              <a:t>Etant </a:t>
            </a:r>
            <a:r>
              <a:rPr lang="fr-FR" sz="1800" dirty="0"/>
              <a:t>donné que la presque totalité de ces nouvelles attributions du psychiatre concernent des sujets non hospitalisés, il existe un problème </a:t>
            </a:r>
            <a:r>
              <a:rPr lang="fr-FR" sz="1800" dirty="0" err="1"/>
              <a:t>agoissant</a:t>
            </a:r>
            <a:r>
              <a:rPr lang="fr-FR" sz="1800" dirty="0"/>
              <a:t> de distribution des spécialistes dont le nombre est à peine le dixième en France de celui qui permettrait de faire face à tous ces problèmes, C’est une des exigences fondamentales, à nos yeux, de l’organisation en secteurs fonctionnels de la psychiatrie des services publics : il faut une organisation qui évite l’</a:t>
            </a:r>
            <a:r>
              <a:rPr lang="fr-FR" sz="1800" dirty="0" err="1"/>
              <a:t>abanton</a:t>
            </a:r>
            <a:r>
              <a:rPr lang="fr-FR" sz="1800" dirty="0"/>
              <a:t> des malades mentaux au profit de ces activités généralement dotées d’avantages techniques et matériels bien supérieurs. </a:t>
            </a:r>
            <a:r>
              <a:rPr lang="fr-FR" sz="1800" dirty="0" smtClean="0"/>
              <a:t>[…]</a:t>
            </a:r>
            <a:r>
              <a:rPr lang="fr-FR" sz="1800" dirty="0"/>
              <a:t> L’organisme essentiel </a:t>
            </a:r>
            <a:r>
              <a:rPr lang="fr-FR" sz="1800" dirty="0" smtClean="0"/>
              <a:t>[est]</a:t>
            </a:r>
            <a:r>
              <a:rPr lang="fr-FR" sz="1800" dirty="0"/>
              <a:t> la consultation en dispensaires ou, mieux, en centres de santé mentale. Il peut s’y ajouter des services d’urgence, des </a:t>
            </a:r>
            <a:r>
              <a:rPr lang="fr-FR" sz="1800" dirty="0" err="1"/>
              <a:t>hopitaux</a:t>
            </a:r>
            <a:r>
              <a:rPr lang="fr-FR" sz="1800" dirty="0"/>
              <a:t> de jour, des foyers de </a:t>
            </a:r>
            <a:r>
              <a:rPr lang="fr-FR" sz="1800" dirty="0" err="1"/>
              <a:t>post-cure</a:t>
            </a:r>
            <a:r>
              <a:rPr lang="fr-FR" sz="1800" dirty="0"/>
              <a:t>, des </a:t>
            </a:r>
            <a:r>
              <a:rPr lang="fr-FR" sz="1800" dirty="0" err="1"/>
              <a:t>hotels</a:t>
            </a:r>
            <a:r>
              <a:rPr lang="fr-FR" sz="1800" dirty="0"/>
              <a:t> de nuit, des organismes de </a:t>
            </a:r>
            <a:r>
              <a:rPr lang="fr-FR" sz="1800" dirty="0" err="1"/>
              <a:t>readaptation</a:t>
            </a:r>
            <a:r>
              <a:rPr lang="fr-FR" sz="1800" dirty="0"/>
              <a:t> au travail, des colonies familiales ; en psychiatrie infantile, des centres de </a:t>
            </a:r>
            <a:r>
              <a:rPr lang="fr-FR" sz="1800" dirty="0" err="1"/>
              <a:t>psychotherapie</a:t>
            </a:r>
            <a:r>
              <a:rPr lang="fr-FR" sz="1800" dirty="0"/>
              <a:t> ambulatoire, des centres d’observation, des externats </a:t>
            </a:r>
            <a:r>
              <a:rPr lang="fr-FR" sz="1800" dirty="0" err="1"/>
              <a:t>medico-pedagogiques</a:t>
            </a:r>
            <a:r>
              <a:rPr lang="fr-FR" sz="1800" dirty="0"/>
              <a:t>, des internats </a:t>
            </a:r>
            <a:r>
              <a:rPr lang="fr-FR" sz="1800" dirty="0" err="1"/>
              <a:t>medico-pedagogiques</a:t>
            </a:r>
            <a:r>
              <a:rPr lang="fr-FR" sz="1800" dirty="0"/>
              <a:t> sont indispensables</a:t>
            </a:r>
            <a:r>
              <a:rPr lang="fr-FR" sz="1800" dirty="0" smtClean="0"/>
              <a:t>.</a:t>
            </a:r>
            <a:endParaRPr lang="fr-FR" sz="1800" dirty="0"/>
          </a:p>
          <a:p>
            <a:pPr marL="0" indent="0">
              <a:buNone/>
            </a:pPr>
            <a:endParaRPr lang="fr-FR" sz="1600" dirty="0"/>
          </a:p>
          <a:p>
            <a:pPr marL="0" indent="0" algn="r">
              <a:buNone/>
            </a:pPr>
            <a:r>
              <a:rPr lang="fr-FR" sz="1600" dirty="0"/>
              <a:t>Duchêne, H., 1959, Les services psychiatriques publics </a:t>
            </a:r>
            <a:r>
              <a:rPr lang="fr-FR" sz="1600" dirty="0" err="1"/>
              <a:t>extra-hospitaliers</a:t>
            </a:r>
            <a:r>
              <a:rPr lang="fr-FR" sz="1600" dirty="0"/>
              <a:t>. Rapport d'assistance., In: Cossa, P., </a:t>
            </a:r>
            <a:r>
              <a:rPr lang="fr-FR" sz="1600" dirty="0" err="1"/>
              <a:t>ed</a:t>
            </a:r>
            <a:r>
              <a:rPr lang="fr-FR" sz="1600" dirty="0"/>
              <a:t>.</a:t>
            </a:r>
            <a:r>
              <a:rPr lang="fr-FR" sz="1600" i="1" dirty="0"/>
              <a:t> Congrès de psychiatrie et de neurologie de langue française. 57e Session, Tours, 8-13 juin 1959. Comptes rendus. Paris, Masson, pp. 583-631.</a:t>
            </a:r>
          </a:p>
          <a:p>
            <a:pPr marL="0" indent="0" algn="r">
              <a:buNone/>
            </a:pPr>
            <a:endParaRPr lang="fr-FR" sz="1600" dirty="0" smtClean="0"/>
          </a:p>
        </p:txBody>
      </p:sp>
    </p:spTree>
    <p:extLst>
      <p:ext uri="{BB962C8B-B14F-4D97-AF65-F5344CB8AC3E}">
        <p14:creationId xmlns:p14="http://schemas.microsoft.com/office/powerpoint/2010/main" val="16500031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p:spPr>
        <p:txBody>
          <a:bodyPr>
            <a:normAutofit fontScale="92500" lnSpcReduction="20000"/>
          </a:bodyPr>
          <a:lstStyle/>
          <a:p>
            <a:pPr marL="0" indent="0">
              <a:buNone/>
            </a:pPr>
            <a:r>
              <a:rPr lang="fr-FR" sz="3000" b="1" i="1" dirty="0" smtClean="0"/>
              <a:t>1968 – D’une nouvelle demande de santé mentale…</a:t>
            </a:r>
          </a:p>
          <a:p>
            <a:pPr marL="0" indent="0">
              <a:buNone/>
            </a:pPr>
            <a:endParaRPr lang="fr-FR" sz="3000" dirty="0" smtClean="0"/>
          </a:p>
          <a:p>
            <a:pPr marL="0" indent="0">
              <a:buNone/>
            </a:pPr>
            <a:r>
              <a:rPr lang="fr-FR" sz="2800" dirty="0" smtClean="0"/>
              <a:t>De </a:t>
            </a:r>
            <a:r>
              <a:rPr lang="fr-FR" sz="2800" dirty="0"/>
              <a:t>plus en plus se dégage dans la société actuelle un autre besoin qui est perçu beaucoup plus comme un besoin psychologique que de soins médicaux. Si nous nous en référons à la lecture de « Elle », il convient de consulter lorsqu’on a des difficultés avec sa femme, avec son patron, avec ses enfants. Ce n’est certes pas à un psychiatre que l’on pense, et l’on évoque un psychanalyste, c’est que l’idée qu’on se fait de lui est plutôt celle d’un non médecin</a:t>
            </a:r>
            <a:r>
              <a:rPr lang="fr-FR" sz="2800" dirty="0" smtClean="0"/>
              <a:t>.</a:t>
            </a:r>
          </a:p>
          <a:p>
            <a:pPr marL="0" indent="0" algn="r">
              <a:buNone/>
            </a:pPr>
            <a:endParaRPr lang="fr-FR" sz="2800" dirty="0" smtClean="0"/>
          </a:p>
          <a:p>
            <a:pPr marL="0" indent="0" algn="r">
              <a:buNone/>
            </a:pPr>
            <a:r>
              <a:rPr lang="fr-FR" sz="2600" dirty="0" smtClean="0"/>
              <a:t>Intervention </a:t>
            </a:r>
            <a:r>
              <a:rPr lang="fr-FR" sz="2600" dirty="0"/>
              <a:t>de </a:t>
            </a:r>
            <a:r>
              <a:rPr lang="fr-FR" sz="2600" dirty="0" smtClean="0"/>
              <a:t>Georges </a:t>
            </a:r>
            <a:r>
              <a:rPr lang="fr-FR" sz="2600" dirty="0" err="1" smtClean="0"/>
              <a:t>Daumézon</a:t>
            </a:r>
            <a:r>
              <a:rPr lang="fr-FR" sz="2600" dirty="0"/>
              <a:t> : </a:t>
            </a:r>
            <a:r>
              <a:rPr lang="fr-FR" sz="2600" i="1" dirty="0"/>
              <a:t>Livre Blanc de la Psychiatrie Française. Tome 2</a:t>
            </a:r>
            <a:r>
              <a:rPr lang="fr-FR" sz="2600" dirty="0" smtClean="0"/>
              <a:t>, </a:t>
            </a:r>
            <a:r>
              <a:rPr lang="fr-FR" sz="2600" dirty="0"/>
              <a:t>p. 229.</a:t>
            </a:r>
          </a:p>
          <a:p>
            <a:endParaRPr lang="fr-FR" dirty="0"/>
          </a:p>
        </p:txBody>
      </p:sp>
    </p:spTree>
    <p:extLst>
      <p:ext uri="{BB962C8B-B14F-4D97-AF65-F5344CB8AC3E}">
        <p14:creationId xmlns:p14="http://schemas.microsoft.com/office/powerpoint/2010/main" val="33600254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rmAutofit fontScale="55000" lnSpcReduction="20000"/>
          </a:bodyPr>
          <a:lstStyle/>
          <a:p>
            <a:pPr marL="0" indent="0">
              <a:buNone/>
            </a:pPr>
            <a:r>
              <a:rPr lang="fr-FR" sz="4400" b="1" i="1" dirty="0"/>
              <a:t>1968 – </a:t>
            </a:r>
            <a:r>
              <a:rPr lang="fr-FR" sz="4400" b="1" i="1" dirty="0" smtClean="0"/>
              <a:t>…à la question des limites de la psychiatrie</a:t>
            </a:r>
          </a:p>
          <a:p>
            <a:pPr marL="0" indent="0">
              <a:buNone/>
            </a:pPr>
            <a:endParaRPr lang="fr-FR" i="1" dirty="0"/>
          </a:p>
          <a:p>
            <a:pPr marL="0" indent="0">
              <a:buNone/>
            </a:pPr>
            <a:r>
              <a:rPr lang="fr-FR" dirty="0" smtClean="0"/>
              <a:t>Le </a:t>
            </a:r>
            <a:r>
              <a:rPr lang="fr-FR" dirty="0"/>
              <a:t>psychiatre doit donc répondre à toute demande. C’est là qu’il doit se qualifier comme il doit l’être aujourd’hui, comme un spécialiste de l’écoute. Ce n’est plus l’aliéniste avide d’un objet à conquérir, sur lequel il pourra poser la main et exercer son désir de mise en tutelle ; c’est au contraire l’homme qui au nom de toutes ses connaissances actuelles, aborde le problème de la demande psychiatrique sur la base d’une position fondamentale qui est une position de réserve, une position critique. Ce qui est en cause, ce n’est pas l’objet de la psychiatrie ; c’est la position fondamentale du psychiatre. Il s’agit de ne prendre aucune responsabilité qui ne puisse être prise par un autre ; il s’agit tout spécialement de ne prendre que le moins de responsabilités au nom de son patient alors que le rôle du psychiatre est justement de mettre le patient devant ses responsabilités. Cette proposition est dans l’ordre de la relation individuelle vis-à-vis de la demande de quelqu'un qui dit : aidez-moi. La meilleure aide que je puisse lui apporter, c’est de lui dire : </a:t>
            </a:r>
            <a:r>
              <a:rPr lang="fr-FR" dirty="0" err="1"/>
              <a:t>aide-toi</a:t>
            </a:r>
            <a:r>
              <a:rPr lang="fr-FR" dirty="0"/>
              <a:t> toi-même. </a:t>
            </a:r>
          </a:p>
          <a:p>
            <a:pPr marL="0" indent="0">
              <a:buNone/>
            </a:pPr>
            <a:endParaRPr lang="fr-FR" dirty="0" smtClean="0"/>
          </a:p>
          <a:p>
            <a:pPr marL="0" indent="0">
              <a:buNone/>
            </a:pPr>
            <a:r>
              <a:rPr lang="fr-FR" dirty="0" smtClean="0"/>
              <a:t>Intervention </a:t>
            </a:r>
            <a:r>
              <a:rPr lang="fr-FR" dirty="0"/>
              <a:t>de </a:t>
            </a:r>
            <a:r>
              <a:rPr lang="fr-FR" dirty="0" err="1"/>
              <a:t>Bonnafé</a:t>
            </a:r>
            <a:r>
              <a:rPr lang="fr-FR" dirty="0"/>
              <a:t> : </a:t>
            </a:r>
            <a:r>
              <a:rPr lang="fr-FR" i="1" dirty="0"/>
              <a:t>Livre Blanc de la Psychiatrie Française. Tome 2</a:t>
            </a:r>
            <a:r>
              <a:rPr lang="fr-FR" i="1" dirty="0" smtClean="0"/>
              <a:t>.</a:t>
            </a:r>
            <a:r>
              <a:rPr lang="fr-FR" dirty="0" smtClean="0"/>
              <a:t>, </a:t>
            </a:r>
            <a:r>
              <a:rPr lang="fr-FR" dirty="0"/>
              <a:t>p. 260.</a:t>
            </a:r>
          </a:p>
          <a:p>
            <a:endParaRPr lang="fr-FR" dirty="0" smtClean="0"/>
          </a:p>
        </p:txBody>
      </p:sp>
    </p:spTree>
    <p:extLst>
      <p:ext uri="{BB962C8B-B14F-4D97-AF65-F5344CB8AC3E}">
        <p14:creationId xmlns:p14="http://schemas.microsoft.com/office/powerpoint/2010/main" val="12703549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lstStyle/>
          <a:p>
            <a:pPr marL="0" indent="0">
              <a:buNone/>
            </a:pPr>
            <a:r>
              <a:rPr lang="fr-FR" sz="2800" b="1" i="1" dirty="0" smtClean="0"/>
              <a:t>1970s - </a:t>
            </a:r>
            <a:r>
              <a:rPr lang="fr-FR" sz="2800" b="1" i="1" dirty="0"/>
              <a:t>L</a:t>
            </a:r>
            <a:r>
              <a:rPr lang="fr-FR" sz="2800" b="1" i="1" dirty="0" smtClean="0"/>
              <a:t>’amorce d’une expansion  sans précédent de la psychiatrie</a:t>
            </a:r>
          </a:p>
          <a:p>
            <a:endParaRPr lang="fr-FR" sz="2400" dirty="0" smtClean="0"/>
          </a:p>
          <a:p>
            <a:r>
              <a:rPr lang="fr-FR" sz="2400" dirty="0" smtClean="0"/>
              <a:t>1000 psychiatres en 1970, 10 000 en 1990</a:t>
            </a:r>
          </a:p>
          <a:p>
            <a:r>
              <a:rPr lang="fr-FR" sz="2400" dirty="0" smtClean="0"/>
              <a:t>Explosion des professions paramédicales: infirmiers psy, ergothérapeutes, psychologues</a:t>
            </a:r>
          </a:p>
          <a:p>
            <a:r>
              <a:rPr lang="fr-FR" sz="2400" dirty="0"/>
              <a:t>Développement de la psychiatrie communautaire (de la psychiatrie hors les murs) </a:t>
            </a:r>
            <a:r>
              <a:rPr lang="fr-FR" sz="2400" dirty="0" smtClean="0"/>
              <a:t>: sectorisation, structures intermédiaires, psychiatrie libérale</a:t>
            </a:r>
            <a:endParaRPr lang="fr-FR" sz="2400" dirty="0"/>
          </a:p>
          <a:p>
            <a:r>
              <a:rPr lang="fr-FR" sz="2400" dirty="0" smtClean="0"/>
              <a:t>Une explosion des psychothérapies: </a:t>
            </a:r>
          </a:p>
          <a:p>
            <a:r>
              <a:rPr lang="fr-FR" sz="2400" dirty="0" smtClean="0"/>
              <a:t>Développement de la psychopharmacologie: multiplication des molécules, expansion des budgets de recherche, expansion des profits industriels</a:t>
            </a:r>
          </a:p>
        </p:txBody>
      </p:sp>
    </p:spTree>
    <p:extLst>
      <p:ext uri="{BB962C8B-B14F-4D97-AF65-F5344CB8AC3E}">
        <p14:creationId xmlns:p14="http://schemas.microsoft.com/office/powerpoint/2010/main" val="14259902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199" y="476672"/>
            <a:ext cx="6707089" cy="5649491"/>
          </a:xfrm>
        </p:spPr>
        <p:txBody>
          <a:bodyPr>
            <a:normAutofit fontScale="92500" lnSpcReduction="20000"/>
          </a:bodyPr>
          <a:lstStyle/>
          <a:p>
            <a:pPr marL="0" indent="0">
              <a:buNone/>
            </a:pPr>
            <a:r>
              <a:rPr lang="fr-FR" sz="3000" b="1" i="1" dirty="0" smtClean="0"/>
              <a:t>1970s - </a:t>
            </a:r>
            <a:r>
              <a:rPr lang="fr-FR" sz="3000" b="1" i="1" dirty="0"/>
              <a:t>P</a:t>
            </a:r>
            <a:r>
              <a:rPr lang="fr-FR" sz="3000" b="1" i="1" dirty="0" smtClean="0"/>
              <a:t>lus que l’essor de la santé mentale, un « phénomène ‘psy’ »?</a:t>
            </a:r>
          </a:p>
          <a:p>
            <a:pPr marL="0" indent="0">
              <a:buNone/>
            </a:pPr>
            <a:endParaRPr lang="fr-FR" sz="2400" dirty="0" smtClean="0"/>
          </a:p>
          <a:p>
            <a:pPr marL="0" indent="0">
              <a:buNone/>
            </a:pPr>
            <a:r>
              <a:rPr lang="fr-FR" sz="2400" dirty="0" smtClean="0"/>
              <a:t>Robert Castel, </a:t>
            </a:r>
            <a:r>
              <a:rPr lang="fr-FR" sz="2400" i="1" dirty="0" smtClean="0"/>
              <a:t>La gestion des risques (1982): </a:t>
            </a:r>
            <a:r>
              <a:rPr lang="fr-FR" sz="2400" dirty="0" smtClean="0"/>
              <a:t>En </a:t>
            </a:r>
          </a:p>
          <a:p>
            <a:pPr marL="0" indent="0">
              <a:buNone/>
            </a:pPr>
            <a:r>
              <a:rPr lang="fr-FR" sz="2400" dirty="0" smtClean="0"/>
              <a:t>organisant son « aggiornamento », la </a:t>
            </a:r>
          </a:p>
          <a:p>
            <a:pPr marL="0" indent="0">
              <a:buNone/>
            </a:pPr>
            <a:r>
              <a:rPr lang="fr-FR" sz="2400" dirty="0" smtClean="0"/>
              <a:t>psychiatrie hospitalière a été débordée par 3 </a:t>
            </a:r>
          </a:p>
          <a:p>
            <a:pPr marL="0" indent="0">
              <a:buNone/>
            </a:pPr>
            <a:r>
              <a:rPr lang="fr-FR" sz="2400" dirty="0" smtClean="0"/>
              <a:t>mouvements:</a:t>
            </a:r>
          </a:p>
          <a:p>
            <a:r>
              <a:rPr lang="fr-FR" sz="2400" dirty="0" smtClean="0"/>
              <a:t>la montée de la gestion des risques: la gestion prévisionnelle des populations à risque par le fichage se substitue à la mise sous contrôle des individus dangereux (Projets GAMIN…)</a:t>
            </a:r>
          </a:p>
          <a:p>
            <a:r>
              <a:rPr lang="fr-FR" sz="2400" dirty="0" smtClean="0"/>
              <a:t>le développement  de la psychopharmacologie et des sciences du cerveau</a:t>
            </a:r>
          </a:p>
          <a:p>
            <a:r>
              <a:rPr lang="fr-FR" sz="2400" dirty="0" smtClean="0"/>
              <a:t>et l’après psychanalyse: l’essor des psychothérapies pour les normaux (thérapies post-analytiques): </a:t>
            </a:r>
            <a:r>
              <a:rPr lang="fr-FR" sz="2400" dirty="0"/>
              <a:t>« le psychologique est en train de devenir le social d’un monde sans social »</a:t>
            </a:r>
            <a:endParaRPr lang="fr-FR" sz="2400" dirty="0" smtClean="0"/>
          </a:p>
        </p:txBody>
      </p:sp>
      <p:pic>
        <p:nvPicPr>
          <p:cNvPr id="1026" name="Picture 2" descr="C:\Users\Nicolas Henckes\Documents\aa aa aa papiers\2014 Droits fondamentaux\castel gestion risqu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2564904"/>
            <a:ext cx="1787483" cy="28401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6" descr="https://encrypted-tbn0.gstatic.com/images?q=tbn:ANd9GcTw2le1zomdaxJaP6BPYDLeAEWsKPy70wYkD5kvMeSdJX-rUuSH"/>
          <p:cNvPicPr>
            <a:picLocks noChangeAspect="1" noChangeArrowheads="1"/>
          </p:cNvPicPr>
          <p:nvPr/>
        </p:nvPicPr>
        <p:blipFill rotWithShape="1">
          <a:blip r:embed="rId3">
            <a:extLst>
              <a:ext uri="{28A0092B-C50C-407E-A947-70E740481C1C}">
                <a14:useLocalDpi xmlns:a14="http://schemas.microsoft.com/office/drawing/2010/main" val="0"/>
              </a:ext>
            </a:extLst>
          </a:blip>
          <a:srcRect b="12156"/>
          <a:stretch/>
        </p:blipFill>
        <p:spPr bwMode="auto">
          <a:xfrm>
            <a:off x="7230147" y="444004"/>
            <a:ext cx="1655763" cy="186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03549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rmAutofit fontScale="92500"/>
          </a:bodyPr>
          <a:lstStyle/>
          <a:p>
            <a:pPr marL="0" indent="0">
              <a:buNone/>
            </a:pPr>
            <a:r>
              <a:rPr lang="fr-FR" sz="3000" b="1" i="1" dirty="0" smtClean="0"/>
              <a:t>1980s - Le futur passé du phénomène psy</a:t>
            </a:r>
          </a:p>
          <a:p>
            <a:endParaRPr lang="fr-FR" sz="2800" dirty="0" smtClean="0"/>
          </a:p>
          <a:p>
            <a:r>
              <a:rPr lang="fr-FR" sz="2400" dirty="0" smtClean="0"/>
              <a:t>La gestion des risques est restée à l’état de projet, en revanche la dangerosité fait son retour depuis les années 2000</a:t>
            </a:r>
          </a:p>
          <a:p>
            <a:endParaRPr lang="fr-FR" sz="2400" dirty="0" smtClean="0"/>
          </a:p>
          <a:p>
            <a:r>
              <a:rPr lang="fr-FR" sz="2400" dirty="0" smtClean="0"/>
              <a:t>Crise de l’innovation pharmaceutique dès les années 1980 tandis que l’essor des neurosciences a moins reposé sur la physiologie que sur les neurosciences cognitives (imagerie, psycho expérimentale)</a:t>
            </a:r>
          </a:p>
          <a:p>
            <a:endParaRPr lang="fr-FR" sz="2400" dirty="0" smtClean="0"/>
          </a:p>
          <a:p>
            <a:r>
              <a:rPr lang="fr-FR" sz="2400" dirty="0" smtClean="0"/>
              <a:t>La psychothérapie a rapidement cessé d’être une expérience personnelle pour devenir un outil visant à restaurer des capacités</a:t>
            </a:r>
          </a:p>
          <a:p>
            <a:endParaRPr lang="fr-FR" dirty="0" smtClean="0"/>
          </a:p>
        </p:txBody>
      </p:sp>
    </p:spTree>
    <p:extLst>
      <p:ext uri="{BB962C8B-B14F-4D97-AF65-F5344CB8AC3E}">
        <p14:creationId xmlns:p14="http://schemas.microsoft.com/office/powerpoint/2010/main" val="12703549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6914642" cy="5649491"/>
          </a:xfrm>
        </p:spPr>
        <p:txBody>
          <a:bodyPr>
            <a:normAutofit fontScale="92500" lnSpcReduction="10000"/>
          </a:bodyPr>
          <a:lstStyle/>
          <a:p>
            <a:pPr marL="0" indent="0">
              <a:buNone/>
            </a:pPr>
            <a:r>
              <a:rPr lang="fr-FR" sz="2800" b="1" i="1" dirty="0" smtClean="0"/>
              <a:t>2000s - Le triomphe de la santé mentale, l’explosion du malaise</a:t>
            </a:r>
          </a:p>
          <a:p>
            <a:pPr marL="0" indent="0">
              <a:buNone/>
            </a:pPr>
            <a:endParaRPr lang="fr-FR" sz="2400" dirty="0" smtClean="0"/>
          </a:p>
          <a:p>
            <a:pPr marL="0" indent="0">
              <a:buNone/>
            </a:pPr>
            <a:r>
              <a:rPr lang="fr-FR" sz="2400" dirty="0" smtClean="0"/>
              <a:t>Alain Ehrenberg, </a:t>
            </a:r>
            <a:r>
              <a:rPr lang="fr-FR" sz="2400" i="1" dirty="0" smtClean="0"/>
              <a:t>La société du malaise </a:t>
            </a:r>
            <a:r>
              <a:rPr lang="fr-FR" sz="2400" dirty="0" smtClean="0"/>
              <a:t>(2010) etc.: la santé mentale au cœur des mutations de la société individualiste</a:t>
            </a:r>
          </a:p>
          <a:p>
            <a:endParaRPr lang="fr-FR" sz="2400" dirty="0" smtClean="0"/>
          </a:p>
          <a:p>
            <a:r>
              <a:rPr lang="fr-FR" sz="2400" dirty="0" smtClean="0"/>
              <a:t>La santé mentale, expression du malaise social à l’heure de l’autonomie condition: souffrance au travail, victimes, école</a:t>
            </a:r>
          </a:p>
          <a:p>
            <a:endParaRPr lang="fr-FR" sz="2400" dirty="0" smtClean="0"/>
          </a:p>
          <a:p>
            <a:r>
              <a:rPr lang="fr-FR" sz="2400" dirty="0" smtClean="0"/>
              <a:t>Etre son cerveau / handicap psychique: une façon nouvelle de penser les identités et la différence</a:t>
            </a:r>
          </a:p>
          <a:p>
            <a:endParaRPr lang="fr-FR" sz="2400" dirty="0" smtClean="0"/>
          </a:p>
          <a:p>
            <a:r>
              <a:rPr lang="fr-FR" sz="2400" dirty="0" smtClean="0"/>
              <a:t>Les neurosciences : un nouvel esprit de l’individualisme contemporain</a:t>
            </a:r>
          </a:p>
          <a:p>
            <a:endParaRPr lang="fr-FR" sz="2400" dirty="0" smtClean="0"/>
          </a:p>
          <a:p>
            <a:pPr marL="0" indent="0">
              <a:buNone/>
            </a:pPr>
            <a:endParaRPr lang="fr-FR" dirty="0" smtClean="0"/>
          </a:p>
        </p:txBody>
      </p:sp>
      <p:pic>
        <p:nvPicPr>
          <p:cNvPr id="4" name="Picture 18" descr="https://encrypted-tbn3.gstatic.com/images?q=tbn:ANd9GcQQpu_9TjTovGyXP38p4ak6VodUfN2cjEWfUkaVcN94xiFJXD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78659"/>
            <a:ext cx="1249363"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1842" y="1875803"/>
            <a:ext cx="1698350" cy="263691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5397" y="4592274"/>
            <a:ext cx="1371240" cy="2268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3549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lstStyle/>
          <a:p>
            <a:pPr marL="0" indent="0">
              <a:buNone/>
            </a:pPr>
            <a:endParaRPr lang="fr-FR" b="1" i="1" dirty="0" smtClean="0"/>
          </a:p>
          <a:p>
            <a:pPr marL="0" indent="0">
              <a:buNone/>
            </a:pPr>
            <a:endParaRPr lang="fr-FR" b="1" i="1" dirty="0"/>
          </a:p>
          <a:p>
            <a:pPr marL="0" indent="0">
              <a:buNone/>
            </a:pPr>
            <a:endParaRPr lang="fr-FR" b="1" i="1" dirty="0" smtClean="0"/>
          </a:p>
          <a:p>
            <a:pPr marL="0" indent="0">
              <a:buNone/>
            </a:pPr>
            <a:endParaRPr lang="fr-FR" b="1" i="1" dirty="0"/>
          </a:p>
          <a:p>
            <a:pPr marL="0" indent="0">
              <a:buNone/>
            </a:pPr>
            <a:r>
              <a:rPr lang="fr-FR" b="1" i="1" dirty="0" smtClean="0"/>
              <a:t>2000s – Quelle psychiatrie pour quels professionnels?</a:t>
            </a:r>
          </a:p>
        </p:txBody>
      </p:sp>
    </p:spTree>
    <p:extLst>
      <p:ext uri="{BB962C8B-B14F-4D97-AF65-F5344CB8AC3E}">
        <p14:creationId xmlns:p14="http://schemas.microsoft.com/office/powerpoint/2010/main" val="1512929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rmAutofit/>
          </a:bodyPr>
          <a:lstStyle/>
          <a:p>
            <a:pPr marL="0" indent="0">
              <a:buNone/>
            </a:pPr>
            <a:r>
              <a:rPr lang="fr-FR" sz="2400" b="1" dirty="0" smtClean="0"/>
              <a:t>Face aux vulnérabilités, le filet de la psychiatrie: </a:t>
            </a:r>
          </a:p>
          <a:p>
            <a:pPr marL="0" indent="0">
              <a:buNone/>
            </a:pPr>
            <a:r>
              <a:rPr lang="fr-FR" sz="2400" dirty="0" smtClean="0"/>
              <a:t>raison </a:t>
            </a:r>
            <a:r>
              <a:rPr lang="fr-FR" sz="2400" dirty="0"/>
              <a:t>humanitaire(D. </a:t>
            </a:r>
            <a:r>
              <a:rPr lang="fr-FR" sz="2400" dirty="0" err="1"/>
              <a:t>Fassin</a:t>
            </a:r>
            <a:r>
              <a:rPr lang="fr-FR" sz="2400" dirty="0"/>
              <a:t>)/clinique </a:t>
            </a:r>
            <a:r>
              <a:rPr lang="fr-FR" sz="2400" dirty="0" smtClean="0"/>
              <a:t>psychosociale </a:t>
            </a:r>
          </a:p>
          <a:p>
            <a:pPr marL="0" indent="0">
              <a:buNone/>
            </a:pPr>
            <a:r>
              <a:rPr lang="fr-FR" sz="2400" dirty="0" smtClean="0"/>
              <a:t>ruptures de la vie/clinique du fonctionnement</a:t>
            </a:r>
          </a:p>
          <a:p>
            <a:endParaRPr lang="fr-FR" sz="2400" dirty="0"/>
          </a:p>
        </p:txBody>
      </p:sp>
      <p:pic>
        <p:nvPicPr>
          <p:cNvPr id="2050"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081011"/>
            <a:ext cx="8064895" cy="45163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1463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rmAutofit/>
          </a:bodyPr>
          <a:lstStyle/>
          <a:p>
            <a:pPr marL="0" indent="0">
              <a:buNone/>
            </a:pPr>
            <a:r>
              <a:rPr lang="fr-FR" sz="2400" b="1" dirty="0" smtClean="0"/>
              <a:t>Une exigence de rendre des comptes </a:t>
            </a:r>
          </a:p>
          <a:p>
            <a:pPr marL="0" indent="0">
              <a:buNone/>
            </a:pPr>
            <a:r>
              <a:rPr lang="fr-FR" sz="2400" dirty="0" smtClean="0"/>
              <a:t>compte de la santé</a:t>
            </a:r>
          </a:p>
          <a:p>
            <a:pPr marL="0" indent="0">
              <a:buNone/>
            </a:pPr>
            <a:r>
              <a:rPr lang="fr-FR" sz="2400" dirty="0" smtClean="0"/>
              <a:t>prise de parole des usagers (rétablissement)</a:t>
            </a:r>
          </a:p>
        </p:txBody>
      </p:sp>
      <p:pic>
        <p:nvPicPr>
          <p:cNvPr id="1028" name="Picture 4"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664" y="1916832"/>
            <a:ext cx="4992489" cy="324112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4221088"/>
            <a:ext cx="1905000" cy="210502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3" y="1879799"/>
            <a:ext cx="6953325" cy="3925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6146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60648"/>
            <a:ext cx="8229600" cy="5577483"/>
          </a:xfrm>
        </p:spPr>
        <p:txBody>
          <a:bodyPr>
            <a:noAutofit/>
          </a:bodyPr>
          <a:lstStyle/>
          <a:p>
            <a:pPr marL="0" indent="0">
              <a:buNone/>
            </a:pPr>
            <a:r>
              <a:rPr lang="fr-FR" sz="2400" dirty="0" smtClean="0"/>
              <a:t>Une histoire de 50 ans: la psychiatrie communautaire à la française</a:t>
            </a:r>
          </a:p>
          <a:p>
            <a:r>
              <a:rPr lang="fr-FR" sz="2000" dirty="0" smtClean="0"/>
              <a:t>1960: lancement par circulaire de la psychiatrie de secteur; le secteur aire de planification et de recrutement des patients; une équipe et un service hospitalier par secteur</a:t>
            </a:r>
          </a:p>
          <a:p>
            <a:r>
              <a:rPr lang="fr-FR" sz="2000" dirty="0" smtClean="0"/>
              <a:t>1970: relance du secteur; loi hospitalière</a:t>
            </a:r>
          </a:p>
          <a:p>
            <a:r>
              <a:rPr lang="fr-FR" sz="2000" dirty="0" smtClean="0"/>
              <a:t>1975: loi sur le handicap et sur les institutions sociales et médico-sociales; la psychiatrie aux portes du handicap</a:t>
            </a:r>
          </a:p>
          <a:p>
            <a:r>
              <a:rPr lang="fr-FR" sz="2000" dirty="0" smtClean="0"/>
              <a:t>1985: la sectorisation est légalisée; publication d’une liste d’équipements susceptibles d’être créée par les secteur</a:t>
            </a:r>
          </a:p>
          <a:p>
            <a:r>
              <a:rPr lang="fr-FR" sz="2000" dirty="0" smtClean="0"/>
              <a:t>2005: le handicap psychique pleinement reconnu, essor des services à destination des personnes concernées</a:t>
            </a:r>
          </a:p>
          <a:p>
            <a:r>
              <a:rPr lang="fr-FR" sz="2000" dirty="0" smtClean="0"/>
              <a:t>2011: réforme de l’hospitalisation sous contrainte: création de soins sous contrainte</a:t>
            </a:r>
          </a:p>
          <a:p>
            <a:r>
              <a:rPr lang="fr-FR" sz="2000" dirty="0" smtClean="0"/>
              <a:t>2016: loi santé du 15 janvier crée un projet et un diagnostic territorial de santé mentale pour organiser la mise à disposition de services de santé mentale aux populations; idée d’un « panier de service » (Rapport </a:t>
            </a:r>
            <a:r>
              <a:rPr lang="fr-FR" sz="2000" dirty="0" err="1" smtClean="0"/>
              <a:t>Laforcade</a:t>
            </a:r>
            <a:r>
              <a:rPr lang="fr-FR" sz="2000" dirty="0" smtClean="0"/>
              <a:t>)</a:t>
            </a:r>
            <a:endParaRPr lang="fr-FR" sz="2000" dirty="0"/>
          </a:p>
        </p:txBody>
      </p:sp>
    </p:spTree>
    <p:extLst>
      <p:ext uri="{BB962C8B-B14F-4D97-AF65-F5344CB8AC3E}">
        <p14:creationId xmlns:p14="http://schemas.microsoft.com/office/powerpoint/2010/main" val="10165906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rmAutofit/>
          </a:bodyPr>
          <a:lstStyle/>
          <a:p>
            <a:pPr marL="0" indent="0">
              <a:buNone/>
            </a:pPr>
            <a:r>
              <a:rPr lang="fr-FR" sz="2400" b="1" dirty="0" smtClean="0"/>
              <a:t>Des professions en transformation </a:t>
            </a:r>
          </a:p>
          <a:p>
            <a:pPr marL="0" indent="0">
              <a:buNone/>
            </a:pPr>
            <a:r>
              <a:rPr lang="fr-FR" sz="2400" dirty="0" smtClean="0"/>
              <a:t>diversification des modes de pratique</a:t>
            </a:r>
          </a:p>
          <a:p>
            <a:pPr marL="0" indent="0">
              <a:buNone/>
            </a:pPr>
            <a:r>
              <a:rPr lang="fr-FR" sz="2400" dirty="0" smtClean="0"/>
              <a:t>stagnation de la démographie </a:t>
            </a:r>
          </a:p>
          <a:p>
            <a:pPr marL="0" indent="0">
              <a:buNone/>
            </a:pPr>
            <a:r>
              <a:rPr lang="fr-FR" sz="2400" dirty="0" smtClean="0"/>
              <a:t>féminisation </a:t>
            </a:r>
          </a:p>
          <a:p>
            <a:pPr marL="0" indent="0">
              <a:buNone/>
            </a:pPr>
            <a:endParaRPr lang="fr-FR" sz="2400" dirty="0" smtClean="0"/>
          </a:p>
          <a:p>
            <a:pPr marL="0" indent="0">
              <a:buNone/>
            </a:pPr>
            <a:endParaRPr lang="fr-FR" sz="2400" dirty="0" smtClean="0"/>
          </a:p>
          <a:p>
            <a:pPr marL="0" indent="0">
              <a:buNone/>
            </a:pPr>
            <a:endParaRPr lang="fr-FR" sz="2400" dirty="0" smtClean="0"/>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0" y="3140968"/>
            <a:ext cx="4677006"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1"/>
          <p:cNvSpPr txBox="1">
            <a:spLocks noChangeArrowheads="1"/>
          </p:cNvSpPr>
          <p:nvPr/>
        </p:nvSpPr>
        <p:spPr bwMode="auto">
          <a:xfrm>
            <a:off x="-21486" y="2627620"/>
            <a:ext cx="45214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r>
              <a:rPr lang="fr-FR" altLang="fr-FR" sz="1800" dirty="0">
                <a:latin typeface="Arial" pitchFamily="34" charset="0"/>
              </a:rPr>
              <a:t>Le genre de la psychiatrie en </a:t>
            </a:r>
            <a:r>
              <a:rPr lang="fr-FR" altLang="fr-FR" sz="1800" dirty="0" smtClean="0">
                <a:latin typeface="Arial" pitchFamily="34" charset="0"/>
              </a:rPr>
              <a:t>2014</a:t>
            </a:r>
            <a:endParaRPr lang="fr-FR" altLang="fr-FR" sz="1800" dirty="0">
              <a:latin typeface="Arial" pitchFamily="34" charset="0"/>
            </a:endParaRPr>
          </a:p>
        </p:txBody>
      </p:sp>
      <p:sp>
        <p:nvSpPr>
          <p:cNvPr id="7" name="ZoneTexte 1"/>
          <p:cNvSpPr txBox="1">
            <a:spLocks noChangeArrowheads="1"/>
          </p:cNvSpPr>
          <p:nvPr/>
        </p:nvSpPr>
        <p:spPr bwMode="auto">
          <a:xfrm>
            <a:off x="5148064" y="2598232"/>
            <a:ext cx="45214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entury Gothic" pitchFamily="34" charset="0"/>
              </a:defRPr>
            </a:lvl1pPr>
            <a:lvl2pPr marL="742950" indent="-285750" eaLnBrk="0" hangingPunct="0">
              <a:spcBef>
                <a:spcPct val="20000"/>
              </a:spcBef>
              <a:buChar char="–"/>
              <a:defRPr sz="2800">
                <a:solidFill>
                  <a:schemeClr val="tx1"/>
                </a:solidFill>
                <a:latin typeface="Century Gothic" pitchFamily="34" charset="0"/>
              </a:defRPr>
            </a:lvl2pPr>
            <a:lvl3pPr marL="1143000" indent="-228600" eaLnBrk="0" hangingPunct="0">
              <a:spcBef>
                <a:spcPct val="20000"/>
              </a:spcBef>
              <a:buChar char="•"/>
              <a:defRPr sz="2400">
                <a:solidFill>
                  <a:schemeClr val="tx1"/>
                </a:solidFill>
                <a:latin typeface="Century Gothic" pitchFamily="34" charset="0"/>
              </a:defRPr>
            </a:lvl3pPr>
            <a:lvl4pPr marL="1600200" indent="-228600" eaLnBrk="0" hangingPunct="0">
              <a:spcBef>
                <a:spcPct val="20000"/>
              </a:spcBef>
              <a:buChar char="–"/>
              <a:defRPr sz="2000">
                <a:solidFill>
                  <a:schemeClr val="tx1"/>
                </a:solidFill>
                <a:latin typeface="Century Gothic" pitchFamily="34" charset="0"/>
              </a:defRPr>
            </a:lvl4pPr>
            <a:lvl5pPr marL="2057400" indent="-228600" eaLnBrk="0" hangingPunct="0">
              <a:spcBef>
                <a:spcPct val="20000"/>
              </a:spcBef>
              <a:buChar char="»"/>
              <a:defRPr sz="2000">
                <a:solidFill>
                  <a:schemeClr val="tx1"/>
                </a:solidFill>
                <a:latin typeface="Century Gothic" pitchFamily="34" charset="0"/>
              </a:defRPr>
            </a:lvl5pPr>
            <a:lvl6pPr marL="2514600" indent="-228600" eaLnBrk="0" fontAlgn="base" hangingPunct="0">
              <a:spcBef>
                <a:spcPct val="20000"/>
              </a:spcBef>
              <a:spcAft>
                <a:spcPct val="0"/>
              </a:spcAft>
              <a:buChar char="»"/>
              <a:defRPr sz="2000">
                <a:solidFill>
                  <a:schemeClr val="tx1"/>
                </a:solidFill>
                <a:latin typeface="Century Gothic" pitchFamily="34" charset="0"/>
              </a:defRPr>
            </a:lvl6pPr>
            <a:lvl7pPr marL="2971800" indent="-228600" eaLnBrk="0" fontAlgn="base" hangingPunct="0">
              <a:spcBef>
                <a:spcPct val="20000"/>
              </a:spcBef>
              <a:spcAft>
                <a:spcPct val="0"/>
              </a:spcAft>
              <a:buChar char="»"/>
              <a:defRPr sz="2000">
                <a:solidFill>
                  <a:schemeClr val="tx1"/>
                </a:solidFill>
                <a:latin typeface="Century Gothic" pitchFamily="34" charset="0"/>
              </a:defRPr>
            </a:lvl7pPr>
            <a:lvl8pPr marL="3429000" indent="-228600" eaLnBrk="0" fontAlgn="base" hangingPunct="0">
              <a:spcBef>
                <a:spcPct val="20000"/>
              </a:spcBef>
              <a:spcAft>
                <a:spcPct val="0"/>
              </a:spcAft>
              <a:buChar char="»"/>
              <a:defRPr sz="2000">
                <a:solidFill>
                  <a:schemeClr val="tx1"/>
                </a:solidFill>
                <a:latin typeface="Century Gothic" pitchFamily="34" charset="0"/>
              </a:defRPr>
            </a:lvl8pPr>
            <a:lvl9pPr marL="3886200" indent="-228600" eaLnBrk="0" fontAlgn="base" hangingPunct="0">
              <a:spcBef>
                <a:spcPct val="20000"/>
              </a:spcBef>
              <a:spcAft>
                <a:spcPct val="0"/>
              </a:spcAft>
              <a:buChar char="»"/>
              <a:defRPr sz="2000">
                <a:solidFill>
                  <a:schemeClr val="tx1"/>
                </a:solidFill>
                <a:latin typeface="Century Gothic" pitchFamily="34" charset="0"/>
              </a:defRPr>
            </a:lvl9pPr>
          </a:lstStyle>
          <a:p>
            <a:pPr eaLnBrk="1" hangingPunct="1">
              <a:spcBef>
                <a:spcPct val="0"/>
              </a:spcBef>
              <a:buFontTx/>
              <a:buNone/>
            </a:pPr>
            <a:r>
              <a:rPr lang="fr-FR" altLang="fr-FR" sz="1800" dirty="0">
                <a:latin typeface="Arial" pitchFamily="34" charset="0"/>
              </a:rPr>
              <a:t>Le genre de la </a:t>
            </a:r>
            <a:r>
              <a:rPr lang="fr-FR" altLang="fr-FR" sz="1800" dirty="0" smtClean="0">
                <a:latin typeface="Arial" pitchFamily="34" charset="0"/>
              </a:rPr>
              <a:t>psychologie en 2015</a:t>
            </a:r>
          </a:p>
        </p:txBody>
      </p:sp>
      <p:graphicFrame>
        <p:nvGraphicFramePr>
          <p:cNvPr id="8" name="Graphique 7"/>
          <p:cNvGraphicFramePr>
            <a:graphicFrameLocks/>
          </p:cNvGraphicFramePr>
          <p:nvPr>
            <p:extLst>
              <p:ext uri="{D42A27DB-BD31-4B8C-83A1-F6EECF244321}">
                <p14:modId xmlns:p14="http://schemas.microsoft.com/office/powerpoint/2010/main" val="3773592317"/>
              </p:ext>
            </p:extLst>
          </p:nvPr>
        </p:nvGraphicFramePr>
        <p:xfrm>
          <a:off x="5364088" y="3140968"/>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03549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lstStyle/>
          <a:p>
            <a:pPr marL="0" indent="0">
              <a:buNone/>
            </a:pPr>
            <a:endParaRPr lang="fr-FR" dirty="0" smtClean="0"/>
          </a:p>
          <a:p>
            <a:pPr marL="0" indent="0">
              <a:buNone/>
            </a:pPr>
            <a:endParaRPr lang="fr-FR" dirty="0"/>
          </a:p>
          <a:p>
            <a:pPr marL="0" indent="0">
              <a:buNone/>
            </a:pPr>
            <a:endParaRPr lang="fr-FR" dirty="0" smtClean="0"/>
          </a:p>
          <a:p>
            <a:pPr marL="0" indent="0" algn="ctr">
              <a:buNone/>
            </a:pPr>
            <a:r>
              <a:rPr lang="fr-FR" dirty="0" smtClean="0"/>
              <a:t>Merci</a:t>
            </a:r>
            <a:endParaRPr lang="fr-FR" dirty="0"/>
          </a:p>
          <a:p>
            <a:pPr marL="0" indent="0" algn="ctr">
              <a:buNone/>
            </a:pPr>
            <a:r>
              <a:rPr lang="fr-FR" dirty="0" smtClean="0"/>
              <a:t>henckes@vjf.cnrs.fr </a:t>
            </a:r>
          </a:p>
        </p:txBody>
      </p:sp>
    </p:spTree>
    <p:extLst>
      <p:ext uri="{BB962C8B-B14F-4D97-AF65-F5344CB8AC3E}">
        <p14:creationId xmlns:p14="http://schemas.microsoft.com/office/powerpoint/2010/main" val="12703549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lstStyle/>
          <a:p>
            <a:endParaRPr lang="fr-FR"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0808"/>
            <a:ext cx="8182683" cy="4275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6832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60648"/>
            <a:ext cx="8229600" cy="5577483"/>
          </a:xfrm>
        </p:spPr>
        <p:txBody>
          <a:bodyPr>
            <a:noAutofit/>
          </a:bodyPr>
          <a:lstStyle/>
          <a:p>
            <a:pPr marL="0" indent="0">
              <a:buNone/>
            </a:pPr>
            <a:r>
              <a:rPr lang="fr-FR" sz="2000" dirty="0" smtClean="0"/>
              <a:t>Des réseaux à la française</a:t>
            </a:r>
          </a:p>
          <a:p>
            <a:r>
              <a:rPr lang="fr-FR" sz="2000" dirty="0" smtClean="0"/>
              <a:t>Le secteur psychiatrique: pas un réseau, une organisation en charge d’une équipe, de structures, de services, de lits et de places pour répondre à tous les besoins des personnes dans l’ensemble des dimensions de la pathologie</a:t>
            </a:r>
          </a:p>
          <a:p>
            <a:r>
              <a:rPr lang="fr-FR" sz="2000" dirty="0" smtClean="0"/>
              <a:t>Années 1990: le réseau nouvel horizon des politiques de santé (sida, cancer). Inspiration de la psychiatrie mais autre enjeu: faire travailler ensemble des acteurs aux intérêts et vision différente</a:t>
            </a:r>
          </a:p>
          <a:p>
            <a:r>
              <a:rPr lang="fr-FR" sz="2000" dirty="0" smtClean="0"/>
              <a:t>2001. Le rapport </a:t>
            </a:r>
            <a:r>
              <a:rPr lang="fr-FR" sz="2000" dirty="0" err="1" smtClean="0"/>
              <a:t>Piel</a:t>
            </a:r>
            <a:r>
              <a:rPr lang="fr-FR" sz="2000" dirty="0" smtClean="0"/>
              <a:t> </a:t>
            </a:r>
            <a:r>
              <a:rPr lang="fr-FR" sz="2000" dirty="0" err="1" smtClean="0"/>
              <a:t>Roelandt</a:t>
            </a:r>
            <a:r>
              <a:rPr lang="fr-FR" sz="2000" dirty="0"/>
              <a:t> propose </a:t>
            </a:r>
            <a:r>
              <a:rPr lang="fr-FR" sz="2000" dirty="0" smtClean="0"/>
              <a:t>la création d’un service </a:t>
            </a:r>
            <a:r>
              <a:rPr lang="fr-FR" sz="2000" dirty="0"/>
              <a:t>territorial de psychiatrie et Réseau territorial de santé mentale (doté d’un conseil</a:t>
            </a:r>
            <a:r>
              <a:rPr lang="fr-FR" sz="2000" dirty="0" smtClean="0"/>
              <a:t>): «</a:t>
            </a:r>
            <a:r>
              <a:rPr lang="fr-FR" sz="2000" dirty="0"/>
              <a:t> </a:t>
            </a:r>
            <a:r>
              <a:rPr lang="fr-FR" sz="2000" i="1" dirty="0"/>
              <a:t>Nous proposons une mutation du dispositif de psychiatrie qui permette d’</a:t>
            </a:r>
            <a:r>
              <a:rPr lang="fr-FR" sz="2000" b="1" i="1" dirty="0"/>
              <a:t>aller vers </a:t>
            </a:r>
            <a:r>
              <a:rPr lang="fr-FR" sz="2000" i="1" dirty="0"/>
              <a:t>les personnes malades ou souffrantes, avec les professionnels sanitaires, médicosociaux et sociaux et avec les élus locaux. La logique doit être de type réseau plus que de type institutionnelle</a:t>
            </a:r>
            <a:r>
              <a:rPr lang="fr-FR" sz="2000" dirty="0"/>
              <a:t>. </a:t>
            </a:r>
            <a:r>
              <a:rPr lang="fr-FR" sz="2000" dirty="0" smtClean="0"/>
              <a:t>»</a:t>
            </a:r>
          </a:p>
          <a:p>
            <a:r>
              <a:rPr lang="fr-FR" sz="2000" dirty="0" smtClean="0"/>
              <a:t>Un nouvel enjeu: le médico-social (lois de 1970 et 2005) organise une autre prise en charge de la maladie mentale; comment le coordonner avec le sanitaire?</a:t>
            </a:r>
          </a:p>
          <a:p>
            <a:r>
              <a:rPr lang="fr-FR" sz="2000" dirty="0" smtClean="0"/>
              <a:t>Entre dirigisme et libéralisme: le réseau une option souple pour organiser les acteurs</a:t>
            </a:r>
            <a:endParaRPr lang="fr-FR" sz="2000" dirty="0"/>
          </a:p>
        </p:txBody>
      </p:sp>
    </p:spTree>
    <p:extLst>
      <p:ext uri="{BB962C8B-B14F-4D97-AF65-F5344CB8AC3E}">
        <p14:creationId xmlns:p14="http://schemas.microsoft.com/office/powerpoint/2010/main" val="2710993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60648"/>
            <a:ext cx="8229600" cy="5649491"/>
          </a:xfrm>
        </p:spPr>
        <p:txBody>
          <a:bodyPr>
            <a:normAutofit/>
          </a:bodyPr>
          <a:lstStyle/>
          <a:p>
            <a:pPr marL="0" indent="0">
              <a:buNone/>
            </a:pPr>
            <a:r>
              <a:rPr lang="fr-FR" sz="2400" b="1" dirty="0" smtClean="0"/>
              <a:t>Un système de santé mentale plus complexe que jamais</a:t>
            </a:r>
            <a:endParaRPr lang="fr-FR" sz="2400" dirty="0" smtClean="0"/>
          </a:p>
          <a:p>
            <a:endParaRPr lang="fr-FR" sz="2400" dirty="0" smtClean="0"/>
          </a:p>
        </p:txBody>
      </p:sp>
      <p:pic>
        <p:nvPicPr>
          <p:cNvPr id="2050" name="Picture 2" descr="https://www.senat.fr/rap/r08-328/r08-328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96752"/>
            <a:ext cx="6696744" cy="5384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146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60648"/>
            <a:ext cx="8229600" cy="5577483"/>
          </a:xfrm>
        </p:spPr>
        <p:txBody>
          <a:bodyPr>
            <a:noAutofit/>
          </a:bodyPr>
          <a:lstStyle/>
          <a:p>
            <a:pPr marL="0" indent="0">
              <a:buNone/>
            </a:pPr>
            <a:r>
              <a:rPr lang="fr-FR" sz="2800" b="1" dirty="0" smtClean="0"/>
              <a:t>Les 7 axes du PTSM  français</a:t>
            </a:r>
          </a:p>
          <a:p>
            <a:pPr marL="0" indent="0">
              <a:buNone/>
            </a:pPr>
            <a:r>
              <a:rPr lang="fr-FR" sz="1800" dirty="0" smtClean="0"/>
              <a:t>D’après le décret en préparation, « le PTSM organise les conditions</a:t>
            </a:r>
          </a:p>
          <a:p>
            <a:pPr marL="514350" indent="-514350">
              <a:buFont typeface="+mj-lt"/>
              <a:buAutoNum type="romanUcPeriod"/>
            </a:pPr>
            <a:r>
              <a:rPr lang="fr-FR" sz="1800" dirty="0" smtClean="0"/>
              <a:t>Du parcours de santé et de vie de qualité et sans rupture des personnes souffrant de troubles sévères et persistants, en situation ou à risque de handicap psychique, en vue de leur rétablissement et de leur inclusion sociale </a:t>
            </a:r>
          </a:p>
          <a:p>
            <a:pPr marL="514350" indent="-514350">
              <a:buFont typeface="+mj-lt"/>
              <a:buAutoNum type="romanUcPeriod"/>
            </a:pPr>
            <a:r>
              <a:rPr lang="fr-FR" sz="1800" dirty="0" smtClean="0"/>
              <a:t>Du repérage précoce des troubles psychiques, de l’élaboration d’un diagnostic et de l’accès aux soins et aux accompagnements, conformément aux données de la science et aux bonnes pratiques professionnelles répertoriés et validées </a:t>
            </a:r>
          </a:p>
          <a:p>
            <a:pPr marL="514350" indent="-514350">
              <a:buFont typeface="+mj-lt"/>
              <a:buAutoNum type="romanUcPeriod"/>
            </a:pPr>
            <a:r>
              <a:rPr lang="fr-FR" sz="1800" dirty="0" smtClean="0"/>
              <a:t>De l’accès des personnes souffrant de troubles psychiques à des soins somatiques adaptés à leurs besoins </a:t>
            </a:r>
          </a:p>
          <a:p>
            <a:pPr marL="514350" indent="-514350">
              <a:buFont typeface="+mj-lt"/>
              <a:buAutoNum type="romanUcPeriod"/>
            </a:pPr>
            <a:r>
              <a:rPr lang="fr-FR" sz="1800" dirty="0" smtClean="0"/>
              <a:t>De la prévention et de la prise en charge des situations de crise et d’urgence </a:t>
            </a:r>
          </a:p>
          <a:p>
            <a:pPr marL="514350" indent="-514350">
              <a:buFont typeface="+mj-lt"/>
              <a:buAutoNum type="romanUcPeriod"/>
            </a:pPr>
            <a:r>
              <a:rPr lang="fr-FR" sz="1800" dirty="0" smtClean="0"/>
              <a:t>Du renforcement du pouvoir de décider et d’agir des personnes souffrant de troubles psychiques et de la promotion de l’implication de leur entourage dans le parcours</a:t>
            </a:r>
          </a:p>
          <a:p>
            <a:pPr marL="514350" indent="-514350">
              <a:buFont typeface="+mj-lt"/>
              <a:buAutoNum type="romanUcPeriod"/>
            </a:pPr>
            <a:r>
              <a:rPr lang="fr-FR" sz="1800" dirty="0" smtClean="0"/>
              <a:t>Du respect et de la promotion des droits des personnes souffrant de troubles psychiques et de la lutte contre leur stigmatisation</a:t>
            </a:r>
          </a:p>
          <a:p>
            <a:pPr marL="514350" indent="-514350">
              <a:buFont typeface="+mj-lt"/>
              <a:buAutoNum type="romanUcPeriod"/>
            </a:pPr>
            <a:r>
              <a:rPr lang="fr-FR" sz="1800" dirty="0" smtClean="0"/>
              <a:t>De l’action sur les déterminants sociaux et environnementaux du mal-être » </a:t>
            </a:r>
          </a:p>
          <a:p>
            <a:pPr marL="0" indent="0">
              <a:buNone/>
            </a:pPr>
            <a:endParaRPr lang="fr-FR" sz="1800" dirty="0"/>
          </a:p>
        </p:txBody>
      </p:sp>
    </p:spTree>
    <p:extLst>
      <p:ext uri="{BB962C8B-B14F-4D97-AF65-F5344CB8AC3E}">
        <p14:creationId xmlns:p14="http://schemas.microsoft.com/office/powerpoint/2010/main" val="33613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60648"/>
            <a:ext cx="8229600" cy="5577483"/>
          </a:xfrm>
        </p:spPr>
        <p:txBody>
          <a:bodyPr>
            <a:noAutofit/>
          </a:bodyPr>
          <a:lstStyle/>
          <a:p>
            <a:pPr marL="0" indent="0">
              <a:buNone/>
            </a:pPr>
            <a:r>
              <a:rPr lang="fr-FR" sz="2400" b="1" dirty="0" smtClean="0"/>
              <a:t>Les 5 fonctions de la réforme des soins en santé mental en Belgique</a:t>
            </a:r>
          </a:p>
          <a:p>
            <a:pPr marL="514800" indent="-514800">
              <a:buNone/>
            </a:pPr>
            <a:endParaRPr lang="fr-FR" sz="2000" dirty="0" smtClean="0"/>
          </a:p>
          <a:p>
            <a:pPr marL="514800" indent="-514800">
              <a:buNone/>
            </a:pPr>
            <a:r>
              <a:rPr lang="fr-FR" sz="2000" dirty="0" smtClean="0"/>
              <a:t>Fonction 1: Prévention, promotion des soins, détection précoce, dépistage et établissement diagnostic</a:t>
            </a:r>
          </a:p>
          <a:p>
            <a:pPr marL="514800" indent="-514800">
              <a:buNone/>
            </a:pPr>
            <a:r>
              <a:rPr lang="fr-FR" sz="2000" dirty="0" smtClean="0"/>
              <a:t>Fonction 2:</a:t>
            </a:r>
          </a:p>
          <a:p>
            <a:pPr marL="514800" indent="-514800">
              <a:buNone/>
            </a:pPr>
            <a:r>
              <a:rPr lang="fr-FR" sz="2000" dirty="0"/>
              <a:t>	</a:t>
            </a:r>
            <a:r>
              <a:rPr lang="fr-FR" sz="2000" dirty="0" smtClean="0"/>
              <a:t>a. Equipes mobiles ou ambulatoires de traitement intensif pour les situations de crise;</a:t>
            </a:r>
          </a:p>
          <a:p>
            <a:pPr marL="514800" indent="-514800">
              <a:buNone/>
            </a:pPr>
            <a:r>
              <a:rPr lang="fr-FR" sz="2000" dirty="0"/>
              <a:t>	</a:t>
            </a:r>
            <a:r>
              <a:rPr lang="fr-FR" sz="2000" dirty="0" smtClean="0"/>
              <a:t>b. Equipes mobiles ou ambulatoires pour les personnes qui nécessitent des suivis de longue durée</a:t>
            </a:r>
          </a:p>
          <a:p>
            <a:pPr marL="514800" indent="-514800">
              <a:buNone/>
            </a:pPr>
            <a:r>
              <a:rPr lang="fr-FR" sz="2000" dirty="0" smtClean="0"/>
              <a:t>Fonction 3: Equipes de réhabilitation, réinsertion et inclusion socioprofessionnelle</a:t>
            </a:r>
          </a:p>
          <a:p>
            <a:pPr marL="514800" indent="-514800">
              <a:buNone/>
            </a:pPr>
            <a:r>
              <a:rPr lang="fr-FR" sz="2000" dirty="0" smtClean="0"/>
              <a:t>Fonction 4: Unités intensives de traitement résidentiel, lorsqu’une hospitalisation s’avère indispensable.</a:t>
            </a:r>
          </a:p>
          <a:p>
            <a:pPr marL="514800" indent="-514800">
              <a:buNone/>
            </a:pPr>
            <a:r>
              <a:rPr lang="fr-FR" sz="2000" dirty="0" smtClean="0"/>
              <a:t>Fonction 5: Formules résidentielles spécifiques permettant l’offre de soins lorsque l’organisation des soins nécessaires à domicile ou en milieu substitutif du domicile est impossible</a:t>
            </a:r>
            <a:r>
              <a:rPr lang="fr-FR" sz="2400" dirty="0" smtClean="0"/>
              <a:t> </a:t>
            </a:r>
          </a:p>
          <a:p>
            <a:pPr marL="0" indent="0">
              <a:buNone/>
            </a:pPr>
            <a:endParaRPr lang="fr-FR" sz="2400" dirty="0" smtClean="0"/>
          </a:p>
          <a:p>
            <a:endParaRPr lang="fr-FR" sz="2400" dirty="0"/>
          </a:p>
        </p:txBody>
      </p:sp>
    </p:spTree>
    <p:extLst>
      <p:ext uri="{BB962C8B-B14F-4D97-AF65-F5344CB8AC3E}">
        <p14:creationId xmlns:p14="http://schemas.microsoft.com/office/powerpoint/2010/main" val="12746484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60648"/>
            <a:ext cx="8229600" cy="5577483"/>
          </a:xfrm>
        </p:spPr>
        <p:txBody>
          <a:bodyPr>
            <a:noAutofit/>
          </a:bodyPr>
          <a:lstStyle/>
          <a:p>
            <a:pPr marL="0" indent="0">
              <a:buNone/>
            </a:pPr>
            <a:r>
              <a:rPr lang="fr-FR" sz="2800" b="1" dirty="0" smtClean="0"/>
              <a:t>La psychiatrie communautaire: enjeux et questions</a:t>
            </a:r>
          </a:p>
          <a:p>
            <a:endParaRPr lang="fr-FR" sz="2400" dirty="0" smtClean="0"/>
          </a:p>
          <a:p>
            <a:r>
              <a:rPr lang="fr-FR" sz="2400" dirty="0" smtClean="0"/>
              <a:t>Jusqu’où </a:t>
            </a:r>
            <a:r>
              <a:rPr lang="fr-FR" sz="2400" dirty="0"/>
              <a:t>accompagner? Faire, faire faire ou laisser faire</a:t>
            </a:r>
          </a:p>
          <a:p>
            <a:r>
              <a:rPr lang="fr-FR" sz="2400" dirty="0"/>
              <a:t>Quel accompagnement proposer? Thérapeutique ou social</a:t>
            </a:r>
          </a:p>
          <a:p>
            <a:r>
              <a:rPr lang="fr-FR" sz="2400" dirty="0" smtClean="0"/>
              <a:t>Que financer? Quels crédits? </a:t>
            </a:r>
          </a:p>
          <a:p>
            <a:r>
              <a:rPr lang="fr-FR" sz="2400" dirty="0" smtClean="0"/>
              <a:t>Comment équilibrer contrainte et libéralisme dans l’organisation du dispositif? </a:t>
            </a:r>
          </a:p>
          <a:p>
            <a:r>
              <a:rPr lang="fr-FR" sz="2400" dirty="0" smtClean="0"/>
              <a:t>Comment évaluer les pratiques? Efficacité et bon soin</a:t>
            </a:r>
          </a:p>
          <a:p>
            <a:r>
              <a:rPr lang="fr-FR" sz="2400" dirty="0" smtClean="0"/>
              <a:t>Comment évaluer la qualité de vie des personnes? Symptômes et bonne vie</a:t>
            </a:r>
          </a:p>
          <a:p>
            <a:r>
              <a:rPr lang="fr-FR" sz="2400" dirty="0"/>
              <a:t>Qu’arrive-t-on à prévenir?</a:t>
            </a:r>
          </a:p>
          <a:p>
            <a:r>
              <a:rPr lang="fr-FR" sz="2400" i="1" dirty="0" smtClean="0"/>
              <a:t>Quel </a:t>
            </a:r>
            <a:r>
              <a:rPr lang="fr-FR" sz="2400" i="1" dirty="0"/>
              <a:t>statut pour la maladie mentale hors </a:t>
            </a:r>
            <a:r>
              <a:rPr lang="fr-FR" sz="2400" i="1" dirty="0" smtClean="0"/>
              <a:t>de  l’institution psychiatrique?</a:t>
            </a:r>
            <a:endParaRPr lang="fr-FR" sz="2400" i="1" dirty="0"/>
          </a:p>
          <a:p>
            <a:endParaRPr lang="fr-FR" sz="2400" dirty="0" smtClean="0"/>
          </a:p>
          <a:p>
            <a:endParaRPr lang="fr-FR" sz="2400" dirty="0" smtClean="0"/>
          </a:p>
          <a:p>
            <a:endParaRPr lang="fr-FR" sz="2400" dirty="0"/>
          </a:p>
        </p:txBody>
      </p:sp>
    </p:spTree>
    <p:extLst>
      <p:ext uri="{BB962C8B-B14F-4D97-AF65-F5344CB8AC3E}">
        <p14:creationId xmlns:p14="http://schemas.microsoft.com/office/powerpoint/2010/main" val="1639111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5649491"/>
          </a:xfrm>
        </p:spPr>
        <p:txBody>
          <a:bodyPr>
            <a:normAutofit lnSpcReduction="10000"/>
          </a:bodyPr>
          <a:lstStyle/>
          <a:p>
            <a:pPr marL="0" indent="0">
              <a:buNone/>
            </a:pPr>
            <a:r>
              <a:rPr lang="fr-FR" sz="2800" b="1" dirty="0" smtClean="0"/>
              <a:t>Années 1960-1970: l’origine d’un questionnement</a:t>
            </a:r>
          </a:p>
          <a:p>
            <a:endParaRPr lang="fr-FR" sz="2400" dirty="0" smtClean="0"/>
          </a:p>
          <a:p>
            <a:r>
              <a:rPr lang="fr-FR" sz="2400" dirty="0" smtClean="0"/>
              <a:t>La psychiatrie communautaire des années 1960: un esprit pionnier,  la folie comme « expérience limite »</a:t>
            </a:r>
          </a:p>
          <a:p>
            <a:endParaRPr lang="fr-FR" sz="2400" dirty="0" smtClean="0"/>
          </a:p>
          <a:p>
            <a:r>
              <a:rPr lang="fr-FR" sz="2400" dirty="0" smtClean="0"/>
              <a:t>Une réflexivité exacerbée en réponse aux questionnements éthiques</a:t>
            </a:r>
          </a:p>
          <a:p>
            <a:endParaRPr lang="fr-FR" sz="2400" dirty="0" smtClean="0"/>
          </a:p>
          <a:p>
            <a:r>
              <a:rPr lang="fr-FR" sz="2400" dirty="0" smtClean="0"/>
              <a:t>Le phénomène psy: un intérêt sociétal pour les enjeux psy, les institutions psychiatrique comme lieu de passage d’une génération entière</a:t>
            </a:r>
          </a:p>
          <a:p>
            <a:endParaRPr lang="fr-FR" sz="2400" dirty="0" smtClean="0"/>
          </a:p>
          <a:p>
            <a:r>
              <a:rPr lang="fr-FR" sz="2400" dirty="0" smtClean="0"/>
              <a:t>Progressisme et contreculture</a:t>
            </a:r>
          </a:p>
        </p:txBody>
      </p:sp>
    </p:spTree>
    <p:extLst>
      <p:ext uri="{BB962C8B-B14F-4D97-AF65-F5344CB8AC3E}">
        <p14:creationId xmlns:p14="http://schemas.microsoft.com/office/powerpoint/2010/main" val="21859457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Nuances de gri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1776</TotalTime>
  <Words>1242</Words>
  <Application>Microsoft Office PowerPoint</Application>
  <PresentationFormat>Affichage à l'écran (4:3)</PresentationFormat>
  <Paragraphs>167</Paragraphs>
  <Slides>32</Slides>
  <Notes>1</Notes>
  <HiddenSlides>0</HiddenSlides>
  <MMClips>0</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Thème Office</vt:lpstr>
      <vt:lpstr>De psychiatrie en santé mentale, de secteur en réseau : quelles transformations pour quels enjeux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Nicolas Henckes</dc:creator>
  <cp:lastModifiedBy>user</cp:lastModifiedBy>
  <cp:revision>64</cp:revision>
  <dcterms:created xsi:type="dcterms:W3CDTF">2016-05-27T07:55:53Z</dcterms:created>
  <dcterms:modified xsi:type="dcterms:W3CDTF">2017-03-16T10:10:23Z</dcterms:modified>
</cp:coreProperties>
</file>