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90" r:id="rId3"/>
    <p:sldId id="259" r:id="rId4"/>
    <p:sldId id="293" r:id="rId5"/>
    <p:sldId id="294" r:id="rId6"/>
    <p:sldId id="260" r:id="rId7"/>
    <p:sldId id="268" r:id="rId8"/>
    <p:sldId id="270" r:id="rId9"/>
    <p:sldId id="271" r:id="rId10"/>
    <p:sldId id="261" r:id="rId11"/>
    <p:sldId id="273" r:id="rId12"/>
    <p:sldId id="262" r:id="rId13"/>
    <p:sldId id="263" r:id="rId14"/>
    <p:sldId id="285" r:id="rId15"/>
    <p:sldId id="275" r:id="rId16"/>
    <p:sldId id="306" r:id="rId17"/>
    <p:sldId id="307" r:id="rId18"/>
    <p:sldId id="265" r:id="rId19"/>
    <p:sldId id="301" r:id="rId20"/>
    <p:sldId id="264" r:id="rId21"/>
    <p:sldId id="287" r:id="rId22"/>
    <p:sldId id="302" r:id="rId23"/>
    <p:sldId id="276" r:id="rId24"/>
    <p:sldId id="277" r:id="rId25"/>
    <p:sldId id="286" r:id="rId26"/>
    <p:sldId id="299" r:id="rId27"/>
    <p:sldId id="300" r:id="rId28"/>
    <p:sldId id="289" r:id="rId29"/>
    <p:sldId id="296" r:id="rId30"/>
    <p:sldId id="278" r:id="rId31"/>
    <p:sldId id="292" r:id="rId32"/>
    <p:sldId id="291" r:id="rId33"/>
    <p:sldId id="303"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457" autoAdjust="0"/>
  </p:normalViewPr>
  <p:slideViewPr>
    <p:cSldViewPr>
      <p:cViewPr varScale="1">
        <p:scale>
          <a:sx n="99" d="100"/>
          <a:sy n="99" d="100"/>
        </p:scale>
        <p:origin x="1542" y="78"/>
      </p:cViewPr>
      <p:guideLst>
        <p:guide orient="horz" pos="2160"/>
        <p:guide pos="2880"/>
      </p:guideLst>
    </p:cSldViewPr>
  </p:slideViewPr>
  <p:outlineViewPr>
    <p:cViewPr>
      <p:scale>
        <a:sx n="33" d="100"/>
        <a:sy n="33" d="100"/>
      </p:scale>
      <p:origin x="0" y="493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FB48D989-D84E-4097-9836-51A0F82819E9}" type="datetimeFigureOut">
              <a:rPr lang="fr-BE" smtClean="0"/>
              <a:pPr/>
              <a:t>14-10-19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B48D989-D84E-4097-9836-51A0F82819E9}" type="datetimeFigureOut">
              <a:rPr lang="fr-BE" smtClean="0"/>
              <a:pPr/>
              <a:t>14-10-19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B48D989-D84E-4097-9836-51A0F82819E9}" type="datetimeFigureOut">
              <a:rPr lang="fr-BE" smtClean="0"/>
              <a:pPr/>
              <a:t>14-10-19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FB48D989-D84E-4097-9836-51A0F82819E9}" type="datetimeFigureOut">
              <a:rPr lang="fr-BE" smtClean="0"/>
              <a:pPr/>
              <a:t>14-10-19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B48D989-D84E-4097-9836-51A0F82819E9}" type="datetimeFigureOut">
              <a:rPr lang="fr-BE" smtClean="0"/>
              <a:pPr/>
              <a:t>14-10-19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FB48D989-D84E-4097-9836-51A0F82819E9}" type="datetimeFigureOut">
              <a:rPr lang="fr-BE" smtClean="0"/>
              <a:pPr/>
              <a:t>14-10-19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FB48D989-D84E-4097-9836-51A0F82819E9}" type="datetimeFigureOut">
              <a:rPr lang="fr-BE" smtClean="0"/>
              <a:pPr/>
              <a:t>14-10-19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FB48D989-D84E-4097-9836-51A0F82819E9}" type="datetimeFigureOut">
              <a:rPr lang="fr-BE" smtClean="0"/>
              <a:pPr/>
              <a:t>14-10-19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48D989-D84E-4097-9836-51A0F82819E9}" type="datetimeFigureOut">
              <a:rPr lang="fr-BE" smtClean="0"/>
              <a:pPr/>
              <a:t>14-10-19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B48D989-D84E-4097-9836-51A0F82819E9}" type="datetimeFigureOut">
              <a:rPr lang="fr-BE" smtClean="0"/>
              <a:pPr/>
              <a:t>14-10-19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B48D989-D84E-4097-9836-51A0F82819E9}" type="datetimeFigureOut">
              <a:rPr lang="fr-BE" smtClean="0"/>
              <a:pPr/>
              <a:t>14-10-19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97D780EE-6249-4A32-821B-624A2D36312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D989-D84E-4097-9836-51A0F82819E9}" type="datetimeFigureOut">
              <a:rPr lang="fr-BE" smtClean="0"/>
              <a:pPr/>
              <a:t>14-10-19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780EE-6249-4A32-821B-624A2D36312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Bienvenue à La Clairière</a:t>
            </a:r>
          </a:p>
        </p:txBody>
      </p:sp>
      <p:pic>
        <p:nvPicPr>
          <p:cNvPr id="4" name="Espace réservé du contenu 3" descr="La Clairière - bâtiment administratif - façade  .jpg"/>
          <p:cNvPicPr>
            <a:picLocks noGrp="1" noChangeAspect="1"/>
          </p:cNvPicPr>
          <p:nvPr>
            <p:ph idx="1"/>
          </p:nvPr>
        </p:nvPicPr>
        <p:blipFill>
          <a:blip r:embed="rId2" cstate="print"/>
          <a:stretch>
            <a:fillRect/>
          </a:stretch>
        </p:blipFill>
        <p:spPr>
          <a:xfrm>
            <a:off x="546934" y="1600200"/>
            <a:ext cx="8050132" cy="452596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BE" sz="2400" dirty="0">
                <a:solidFill>
                  <a:schemeClr val="tx2"/>
                </a:solidFill>
              </a:rPr>
              <a:t>Extension rapide de la population des soignés et des soignants</a:t>
            </a:r>
          </a:p>
        </p:txBody>
      </p:sp>
      <p:sp>
        <p:nvSpPr>
          <p:cNvPr id="3" name="Espace réservé du contenu 2"/>
          <p:cNvSpPr>
            <a:spLocks noGrp="1"/>
          </p:cNvSpPr>
          <p:nvPr>
            <p:ph idx="1"/>
          </p:nvPr>
        </p:nvSpPr>
        <p:spPr>
          <a:xfrm>
            <a:off x="457200" y="980728"/>
            <a:ext cx="8229600" cy="5145435"/>
          </a:xfrm>
        </p:spPr>
        <p:txBody>
          <a:bodyPr>
            <a:normAutofit/>
          </a:bodyPr>
          <a:lstStyle/>
          <a:p>
            <a:r>
              <a:rPr lang="fr-BE" sz="1800" b="1" dirty="0">
                <a:solidFill>
                  <a:srgbClr val="C00000"/>
                </a:solidFill>
              </a:rPr>
              <a:t>Ouverture initiale du pavillon « les Bruyères » </a:t>
            </a:r>
            <a:r>
              <a:rPr lang="fr-BE" sz="1800" dirty="0"/>
              <a:t>(</a:t>
            </a:r>
            <a:r>
              <a:rPr lang="fr-BE" sz="1800" b="1" dirty="0"/>
              <a:t>7</a:t>
            </a:r>
            <a:r>
              <a:rPr lang="fr-BE" sz="1800" dirty="0"/>
              <a:t> actuel)                                                 </a:t>
            </a:r>
            <a:r>
              <a:rPr lang="fr-BE" sz="1800" b="1" dirty="0"/>
              <a:t>avec 50 lits réservés aux femmes.</a:t>
            </a:r>
          </a:p>
          <a:p>
            <a:r>
              <a:rPr lang="fr-BE" sz="1800" b="1" dirty="0">
                <a:solidFill>
                  <a:srgbClr val="C00000"/>
                </a:solidFill>
              </a:rPr>
              <a:t>Ouverture ultérieure du pavillon « les Genets » </a:t>
            </a:r>
            <a:r>
              <a:rPr lang="fr-BE" sz="1800" dirty="0"/>
              <a:t>(</a:t>
            </a:r>
            <a:r>
              <a:rPr lang="fr-BE" sz="1800" b="1" dirty="0"/>
              <a:t>6</a:t>
            </a:r>
            <a:r>
              <a:rPr lang="fr-BE" sz="1800" dirty="0"/>
              <a:t> actuel)                                         </a:t>
            </a:r>
            <a:r>
              <a:rPr lang="fr-BE" sz="1800" b="1" dirty="0"/>
              <a:t>avec  50 lits réservés aux hommes.</a:t>
            </a:r>
          </a:p>
          <a:p>
            <a:r>
              <a:rPr lang="fr-BE" sz="1800" b="1" dirty="0"/>
              <a:t>Au départ, le personnel infirmier était exclusivement féminin;                                                      les relations soignantes-soignés devinrent problématiques                                                             Deux décisions contribuèrent à remédier au conflit :			                                                        -  Introduction progressive de la mixité dans la même unité;                                                -  Recrutements d’infirmiers psychiatriques                                                                                favorisant les relations entre    soignant(e)s -soigné(e)s.</a:t>
            </a:r>
          </a:p>
          <a:p>
            <a:r>
              <a:rPr lang="fr-BE" sz="1800" b="1" dirty="0"/>
              <a:t>Ouverture du </a:t>
            </a:r>
            <a:r>
              <a:rPr lang="fr-BE" sz="1800" b="1" dirty="0">
                <a:solidFill>
                  <a:srgbClr val="C00000"/>
                </a:solidFill>
              </a:rPr>
              <a:t>Centre Social</a:t>
            </a:r>
            <a:r>
              <a:rPr lang="fr-BE" sz="1800" b="1" dirty="0"/>
              <a:t> accessible </a:t>
            </a:r>
          </a:p>
          <a:p>
            <a:r>
              <a:rPr lang="fr-BE" sz="1800" b="1" dirty="0"/>
              <a:t>Extensions du bâtiment administratif  </a:t>
            </a:r>
            <a:r>
              <a:rPr lang="fr-BE" sz="1800" b="1" dirty="0">
                <a:solidFill>
                  <a:srgbClr val="FF0000"/>
                </a:solidFill>
              </a:rPr>
              <a:t>(3-4).                                                                                             Unité « les Muguets » </a:t>
            </a:r>
            <a:r>
              <a:rPr lang="fr-BE" sz="1800" dirty="0"/>
              <a:t>(</a:t>
            </a:r>
            <a:r>
              <a:rPr lang="fr-BE" sz="1800" b="1" dirty="0">
                <a:solidFill>
                  <a:srgbClr val="FF0000"/>
                </a:solidFill>
              </a:rPr>
              <a:t>3</a:t>
            </a:r>
            <a:r>
              <a:rPr lang="fr-BE" sz="1800" b="1" dirty="0"/>
              <a:t> </a:t>
            </a:r>
            <a:r>
              <a:rPr lang="fr-BE" sz="1800" dirty="0"/>
              <a:t>actuel) </a:t>
            </a:r>
            <a:r>
              <a:rPr lang="fr-BE" sz="1800" b="1" dirty="0"/>
              <a:t>pour les adolescents en crise (14 lits) Autorisation  en 1974 par le Ministère de la Santé Publique.</a:t>
            </a:r>
          </a:p>
          <a:p>
            <a:r>
              <a:rPr lang="fr-BE" sz="1800" b="1" dirty="0">
                <a:solidFill>
                  <a:srgbClr val="FF0000"/>
                </a:solidFill>
              </a:rPr>
              <a:t>Unité 4  (</a:t>
            </a:r>
            <a:r>
              <a:rPr lang="fr-BE" sz="1800" b="1" dirty="0"/>
              <a:t>sans nom</a:t>
            </a:r>
            <a:r>
              <a:rPr lang="fr-BE" sz="1800" b="1" dirty="0">
                <a:solidFill>
                  <a:srgbClr val="FF0000"/>
                </a:solidFill>
              </a:rPr>
              <a:t>)</a:t>
            </a:r>
            <a:r>
              <a:rPr lang="fr-BE" sz="1800" b="1" dirty="0"/>
              <a:t>  pour dépressifs et anxieux  + </a:t>
            </a:r>
            <a:r>
              <a:rPr lang="fr-BE" sz="1800" b="1" dirty="0">
                <a:solidFill>
                  <a:srgbClr val="FF0000"/>
                </a:solidFill>
              </a:rPr>
              <a:t>Postcure</a:t>
            </a:r>
            <a:r>
              <a:rPr lang="fr-BE" sz="1800" b="1" dirty="0"/>
              <a:t> à l’étage)</a:t>
            </a:r>
            <a:r>
              <a:rPr lang="fr-BE" sz="1800" dirty="0"/>
              <a:t>	                                                                      </a:t>
            </a:r>
            <a:r>
              <a:rPr lang="fr-BE" sz="1800" b="1" dirty="0">
                <a:solidFill>
                  <a:srgbClr val="FF0000"/>
                </a:solidFill>
              </a:rPr>
              <a:t>Unité 5  </a:t>
            </a:r>
            <a:r>
              <a:rPr lang="fr-BE" sz="1800" b="1" dirty="0"/>
              <a:t>à</a:t>
            </a:r>
            <a:r>
              <a:rPr lang="fr-BE" sz="1800" b="1" dirty="0">
                <a:solidFill>
                  <a:srgbClr val="FF0000"/>
                </a:solidFill>
              </a:rPr>
              <a:t> </a:t>
            </a:r>
            <a:r>
              <a:rPr lang="fr-BE" sz="1800" b="1" dirty="0"/>
              <a:t>l’étage du Centre Social </a:t>
            </a:r>
            <a:r>
              <a:rPr lang="fr-BE" sz="1800" dirty="0"/>
              <a:t>(</a:t>
            </a:r>
            <a:r>
              <a:rPr lang="fr-BE" sz="1800" b="1" dirty="0"/>
              <a:t>chambres particulières</a:t>
            </a:r>
            <a:r>
              <a:rPr lang="fr-BE" sz="1800" dirty="0"/>
              <a:t>)</a:t>
            </a:r>
            <a:endParaRPr lang="fr-BE" sz="1800" b="1" dirty="0"/>
          </a:p>
          <a:p>
            <a:endParaRPr lang="fr-BE"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400" b="1" dirty="0">
                <a:solidFill>
                  <a:schemeClr val="accent6">
                    <a:lumMod val="75000"/>
                  </a:schemeClr>
                </a:solidFill>
              </a:rPr>
              <a:t>La Clairière : vue aérienne</a:t>
            </a:r>
          </a:p>
        </p:txBody>
      </p:sp>
      <p:pic>
        <p:nvPicPr>
          <p:cNvPr id="1026" name="Picture 2" descr="C:\Users\Utilisateur\Documents\PSYCHOLOGIE  - PSYCHIATRIE -  Psychanalyse  doc\EVOLUTION PSYCHIATRIQUE\CLAIRIERE - PHOTOS\La CLAIRIERE - photo aérienne d .jpg"/>
          <p:cNvPicPr>
            <a:picLocks noGrp="1" noChangeAspect="1" noChangeArrowheads="1"/>
          </p:cNvPicPr>
          <p:nvPr>
            <p:ph idx="1"/>
          </p:nvPr>
        </p:nvPicPr>
        <p:blipFill>
          <a:blip r:embed="rId2" cstate="print"/>
          <a:srcRect/>
          <a:stretch>
            <a:fillRect/>
          </a:stretch>
        </p:blipFill>
        <p:spPr bwMode="auto">
          <a:xfrm>
            <a:off x="546934" y="1600200"/>
            <a:ext cx="8050132" cy="45259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rmAutofit/>
          </a:bodyPr>
          <a:lstStyle/>
          <a:p>
            <a:r>
              <a:rPr lang="fr-BE" sz="3200" b="1" dirty="0">
                <a:solidFill>
                  <a:schemeClr val="tx2"/>
                </a:solidFill>
              </a:rPr>
              <a:t>Organisation des soins : réunions</a:t>
            </a:r>
          </a:p>
        </p:txBody>
      </p:sp>
      <p:sp>
        <p:nvSpPr>
          <p:cNvPr id="3" name="Espace réservé du contenu 2"/>
          <p:cNvSpPr>
            <a:spLocks noGrp="1"/>
          </p:cNvSpPr>
          <p:nvPr>
            <p:ph idx="1"/>
          </p:nvPr>
        </p:nvSpPr>
        <p:spPr/>
        <p:txBody>
          <a:bodyPr>
            <a:normAutofit/>
          </a:bodyPr>
          <a:lstStyle/>
          <a:p>
            <a:r>
              <a:rPr lang="fr-BE" sz="2400" b="1" dirty="0">
                <a:solidFill>
                  <a:srgbClr val="C00000"/>
                </a:solidFill>
              </a:rPr>
              <a:t>Réunion générale matinale quotidienne </a:t>
            </a:r>
            <a:r>
              <a:rPr lang="fr-BE" sz="2400" dirty="0">
                <a:solidFill>
                  <a:srgbClr val="C00000"/>
                </a:solidFill>
              </a:rPr>
              <a:t>:                                                    </a:t>
            </a:r>
            <a:r>
              <a:rPr lang="fr-BE" sz="1800" b="1" dirty="0"/>
              <a:t>les responsables de toutes les unités avec médecins et assistants sociaux présentaient les entrées  et les sorties avec les commentaires appropriés  et proposaient à la discussion, les perspectives de prise en charge et de suivi</a:t>
            </a:r>
          </a:p>
          <a:p>
            <a:r>
              <a:rPr lang="fr-BE" sz="2400" b="1" dirty="0">
                <a:solidFill>
                  <a:srgbClr val="C00000"/>
                </a:solidFill>
              </a:rPr>
              <a:t>Réunion pavillonnaire hebdomadaire dans chaque unité </a:t>
            </a:r>
            <a:r>
              <a:rPr lang="fr-BE" sz="2400" dirty="0">
                <a:solidFill>
                  <a:srgbClr val="C00000"/>
                </a:solidFill>
              </a:rPr>
              <a:t>: </a:t>
            </a:r>
            <a:r>
              <a:rPr lang="fr-BE" sz="2400" dirty="0"/>
              <a:t> </a:t>
            </a:r>
            <a:r>
              <a:rPr lang="fr-BE" sz="1800" b="1" dirty="0"/>
              <a:t>échanges pluridisciplinaires  entre soignants concernés  au sein du pavillon ou               à l’extérieur (ateliers, activités extérieures) concernant chacun des patients</a:t>
            </a:r>
          </a:p>
          <a:p>
            <a:r>
              <a:rPr lang="fr-BE" sz="2400" b="1" dirty="0">
                <a:solidFill>
                  <a:srgbClr val="C00000"/>
                </a:solidFill>
              </a:rPr>
              <a:t>Réunions hebdomadaires au CTRP (ateliers)                                      </a:t>
            </a:r>
            <a:r>
              <a:rPr lang="fr-BE" sz="1800" b="1" dirty="0"/>
              <a:t>rassemblant les ergothérapeutes et les kinés avec un médecin désigné afin de recueillir les informations des activités  extra-pavillonnaires.</a:t>
            </a:r>
          </a:p>
          <a:p>
            <a:r>
              <a:rPr lang="fr-BE" sz="2400" b="1" dirty="0">
                <a:solidFill>
                  <a:srgbClr val="C00000"/>
                </a:solidFill>
              </a:rPr>
              <a:t>Rencontres occasionnelles avec les services extrahospitaliers </a:t>
            </a:r>
            <a:r>
              <a:rPr lang="fr-BE" sz="1800" b="1" dirty="0"/>
              <a:t>pour recueillir des renseignements complémentaires  d’anamnèse ou préparer   la sortie et favoriser la réinsertion familiale et socioprofessionnelle.</a:t>
            </a:r>
          </a:p>
          <a:p>
            <a:endParaRPr lang="fr-BE" sz="1800" b="1" dirty="0"/>
          </a:p>
          <a:p>
            <a:endParaRPr lang="fr-BE" sz="1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400" b="1" dirty="0">
                <a:solidFill>
                  <a:schemeClr val="tx2"/>
                </a:solidFill>
              </a:rPr>
              <a:t>Services complémentaires en cours de séjour et en  postcure </a:t>
            </a:r>
          </a:p>
        </p:txBody>
      </p:sp>
      <p:sp>
        <p:nvSpPr>
          <p:cNvPr id="3" name="Espace réservé du contenu 2"/>
          <p:cNvSpPr>
            <a:spLocks noGrp="1"/>
          </p:cNvSpPr>
          <p:nvPr>
            <p:ph idx="1"/>
          </p:nvPr>
        </p:nvSpPr>
        <p:spPr/>
        <p:txBody>
          <a:bodyPr>
            <a:normAutofit/>
          </a:bodyPr>
          <a:lstStyle/>
          <a:p>
            <a:r>
              <a:rPr lang="fr-BE" sz="2400" b="1" dirty="0">
                <a:solidFill>
                  <a:srgbClr val="C00000"/>
                </a:solidFill>
              </a:rPr>
              <a:t>Centre  de Traitement et de Réadaptation Psychosociale                 </a:t>
            </a:r>
            <a:r>
              <a:rPr lang="fr-BE" sz="1800" b="1" dirty="0"/>
              <a:t>= C.T.R.P.= subsidié par l e Ministère de l’Emploi et du Travail comprenant les ateliers artisanaux et artistiques à visée occupationnelle mais surtout pour révéler ou réveiller l’habileté manuelle et la créativité</a:t>
            </a:r>
            <a:r>
              <a:rPr lang="fr-BE" sz="1800" dirty="0"/>
              <a:t>.</a:t>
            </a:r>
          </a:p>
          <a:p>
            <a:r>
              <a:rPr lang="fr-BE" sz="2400" b="1" dirty="0">
                <a:solidFill>
                  <a:srgbClr val="C00000"/>
                </a:solidFill>
              </a:rPr>
              <a:t>Postcures de 2 jours par semaine après séjour hospitalier                                                                     </a:t>
            </a:r>
            <a:r>
              <a:rPr lang="fr-BE" sz="1800" dirty="0"/>
              <a:t> </a:t>
            </a:r>
            <a:r>
              <a:rPr lang="fr-BE" sz="1800" b="1" dirty="0"/>
              <a:t>pour conforter la sortie en évitant ainsi les ré-hospitalisations itératives en leur proposant une adaptation de leur traitement, un entretien psychologique et des activités occupationnelles, artistiques, culturelles, sportives …</a:t>
            </a:r>
            <a:endParaRPr lang="fr-BE" sz="2400" b="1" dirty="0"/>
          </a:p>
          <a:p>
            <a:r>
              <a:rPr lang="fr-BE" sz="2400" b="1" dirty="0">
                <a:solidFill>
                  <a:srgbClr val="C00000"/>
                </a:solidFill>
              </a:rPr>
              <a:t>Centre psychothérapique de week-end                                                          </a:t>
            </a:r>
            <a:r>
              <a:rPr lang="fr-BE" sz="1800" b="1" dirty="0"/>
              <a:t>pour des malades qui ont été ou non hospitalisés et qui bénéficieront  d’une prise en charge psychothérapique brève et/ou d’entretiens  familiaux dans un milieu accueillant et renforçant leur réinsertion</a:t>
            </a:r>
            <a:r>
              <a:rPr lang="fr-BE" sz="1800" dirty="0"/>
              <a:t>.</a:t>
            </a:r>
          </a:p>
          <a:p>
            <a:r>
              <a:rPr lang="fr-BE" sz="1800" b="1" dirty="0"/>
              <a:t>Une équipe pluridisciplinaire est mise à leur disposition  comportant : assistant(e) social(e), ergothérapeutes, kinés, personnel infirmier, médecin, psychologue,…</a:t>
            </a:r>
            <a:endParaRPr lang="fr-BE" sz="1800" dirty="0"/>
          </a:p>
          <a:p>
            <a:endParaRPr lang="fr-BE"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Spécialistes et Généralistes associés et Pharmacien</a:t>
            </a:r>
            <a:endParaRPr lang="fr-BE" dirty="0"/>
          </a:p>
        </p:txBody>
      </p:sp>
      <p:sp>
        <p:nvSpPr>
          <p:cNvPr id="3" name="Espace réservé du contenu 2"/>
          <p:cNvSpPr>
            <a:spLocks noGrp="1"/>
          </p:cNvSpPr>
          <p:nvPr>
            <p:ph idx="1"/>
          </p:nvPr>
        </p:nvSpPr>
        <p:spPr/>
        <p:txBody>
          <a:bodyPr>
            <a:normAutofit/>
          </a:bodyPr>
          <a:lstStyle/>
          <a:p>
            <a:r>
              <a:rPr lang="fr-BE" sz="2400" b="1" dirty="0">
                <a:solidFill>
                  <a:srgbClr val="FF0000"/>
                </a:solidFill>
              </a:rPr>
              <a:t>Le Neurologue procédait à l’examen systématique                       avec EEG, Potentiels évoqués et Polysomnographie                            </a:t>
            </a:r>
            <a:r>
              <a:rPr lang="fr-BE" sz="2400" b="1" dirty="0"/>
              <a:t>Le tracé de sommeil était utile dans la dépression                                mais aussi pour le dépistage des apnées</a:t>
            </a:r>
            <a:endParaRPr lang="fr-BE" sz="2400" b="1" dirty="0">
              <a:solidFill>
                <a:srgbClr val="FF0000"/>
              </a:solidFill>
            </a:endParaRPr>
          </a:p>
          <a:p>
            <a:r>
              <a:rPr lang="fr-BE" sz="2400" b="1" dirty="0">
                <a:solidFill>
                  <a:srgbClr val="FF0000"/>
                </a:solidFill>
              </a:rPr>
              <a:t>Au départ, nous avions recours à des consultants externes                </a:t>
            </a:r>
            <a:r>
              <a:rPr lang="fr-BE" sz="2000" b="1" dirty="0"/>
              <a:t>=</a:t>
            </a:r>
            <a:r>
              <a:rPr lang="fr-BE" sz="2400" b="1" dirty="0">
                <a:solidFill>
                  <a:srgbClr val="FF0000"/>
                </a:solidFill>
              </a:rPr>
              <a:t> </a:t>
            </a:r>
            <a:r>
              <a:rPr lang="fr-BE" sz="2000" b="1" dirty="0"/>
              <a:t>internistes pour traiter des problèmes physiques rencontrés.</a:t>
            </a:r>
          </a:p>
          <a:p>
            <a:r>
              <a:rPr lang="fr-BE" sz="2400" b="1" dirty="0">
                <a:solidFill>
                  <a:srgbClr val="FF0000"/>
                </a:solidFill>
              </a:rPr>
              <a:t>Ensuite, nous avons préféré recruter des généralistes                          </a:t>
            </a:r>
            <a:r>
              <a:rPr lang="fr-BE" sz="2000" b="1" dirty="0"/>
              <a:t>à temps partiel pour assurer une prise en charge plus constante.</a:t>
            </a:r>
          </a:p>
          <a:p>
            <a:r>
              <a:rPr lang="fr-BE" sz="2400" b="1" dirty="0">
                <a:solidFill>
                  <a:srgbClr val="FF0000"/>
                </a:solidFill>
              </a:rPr>
              <a:t>Le Pharmacien était  aussi responsable du Labo                                   </a:t>
            </a:r>
            <a:r>
              <a:rPr lang="fr-BE" sz="2000" b="1" dirty="0"/>
              <a:t>pour les analyses élémentaires; il adressait les autres plus spécialisées    au service de l’hôpital régional (CHA de Libramont).</a:t>
            </a:r>
          </a:p>
          <a:p>
            <a:endParaRPr lang="fr-BE"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pPr algn="l"/>
            <a:r>
              <a:rPr lang="fr-BE" sz="3200" dirty="0"/>
              <a:t>Labo de Sommeil </a:t>
            </a:r>
            <a:r>
              <a:rPr lang="fr-BE" sz="2200" b="1" dirty="0" err="1"/>
              <a:t>Pfr</a:t>
            </a:r>
            <a:r>
              <a:rPr lang="fr-BE" sz="2200" b="1" dirty="0"/>
              <a:t> HOFFMAN (ULB) Dr</a:t>
            </a:r>
            <a:r>
              <a:rPr lang="fr-BE" sz="2200" dirty="0"/>
              <a:t> </a:t>
            </a:r>
            <a:r>
              <a:rPr lang="fr-BE" sz="2200" b="1" dirty="0"/>
              <a:t>Stéphane NOËL </a:t>
            </a:r>
            <a:endParaRPr lang="fr-BE" sz="2200" dirty="0"/>
          </a:p>
        </p:txBody>
      </p:sp>
      <p:pic>
        <p:nvPicPr>
          <p:cNvPr id="1026" name="Picture 2" descr="C:\Users\Utilisateur\Documents\PSYCHOLOGIE  - PSYCHIATRIE -  Psychanalyse  doc\EVOLUTION PSYCHIATRIQUE\GLEM La Clairière\sommeil normal. et pathologique png.jpg"/>
          <p:cNvPicPr>
            <a:picLocks noGrp="1" noChangeAspect="1" noChangeArrowheads="1"/>
          </p:cNvPicPr>
          <p:nvPr>
            <p:ph idx="1"/>
          </p:nvPr>
        </p:nvPicPr>
        <p:blipFill>
          <a:blip r:embed="rId2" cstate="print"/>
          <a:srcRect/>
          <a:stretch>
            <a:fillRect/>
          </a:stretch>
        </p:blipFill>
        <p:spPr bwMode="auto">
          <a:xfrm>
            <a:off x="539551" y="1196752"/>
            <a:ext cx="4219857" cy="4392488"/>
          </a:xfrm>
          <a:prstGeom prst="rect">
            <a:avLst/>
          </a:prstGeom>
          <a:noFill/>
        </p:spPr>
      </p:pic>
      <p:pic>
        <p:nvPicPr>
          <p:cNvPr id="1027" name="Picture 3" descr="C:\Users\Utilisateur\Documents\PSYCHOLOGIE  - PSYCHIATRIE -  Psychanalyse  doc\EVOLUTION PSYCHIATRIQUE\GLEM La Clairière\apnées de sommeil.jpg"/>
          <p:cNvPicPr>
            <a:picLocks noChangeAspect="1" noChangeArrowheads="1"/>
          </p:cNvPicPr>
          <p:nvPr/>
        </p:nvPicPr>
        <p:blipFill>
          <a:blip r:embed="rId3" cstate="print"/>
          <a:srcRect/>
          <a:stretch>
            <a:fillRect/>
          </a:stretch>
        </p:blipFill>
        <p:spPr bwMode="auto">
          <a:xfrm>
            <a:off x="4932040" y="1340768"/>
            <a:ext cx="2880320" cy="427351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r>
              <a:rPr lang="fr-BE" sz="3100" b="1" dirty="0">
                <a:solidFill>
                  <a:srgbClr val="0070C0"/>
                </a:solidFill>
              </a:rPr>
              <a:t>Stages de candidats médecins en Psychiatrie </a:t>
            </a:r>
            <a:br>
              <a:rPr lang="fr-BE" sz="2800" dirty="0">
                <a:solidFill>
                  <a:srgbClr val="0070C0"/>
                </a:solidFill>
              </a:rPr>
            </a:br>
            <a:endParaRPr lang="fr-BE" sz="2800" dirty="0"/>
          </a:p>
        </p:txBody>
      </p:sp>
      <p:sp>
        <p:nvSpPr>
          <p:cNvPr id="3" name="Espace réservé du contenu 2"/>
          <p:cNvSpPr>
            <a:spLocks noGrp="1"/>
          </p:cNvSpPr>
          <p:nvPr>
            <p:ph idx="1"/>
          </p:nvPr>
        </p:nvSpPr>
        <p:spPr>
          <a:xfrm>
            <a:off x="457200" y="1124744"/>
            <a:ext cx="8229600" cy="5001419"/>
          </a:xfrm>
        </p:spPr>
        <p:txBody>
          <a:bodyPr>
            <a:normAutofit/>
          </a:bodyPr>
          <a:lstStyle/>
          <a:p>
            <a:r>
              <a:rPr lang="fr-BE" sz="2400" b="1" dirty="0"/>
              <a:t>Dès les premières années, nous avons reçus des stagiaires candidats médecins en psychiatrie adressés par les trois universités (surtout de l’UCL et de l’</a:t>
            </a:r>
            <a:r>
              <a:rPr lang="fr-BE" sz="2400" b="1" dirty="0" err="1"/>
              <a:t>Ulg</a:t>
            </a:r>
            <a:r>
              <a:rPr lang="fr-BE" sz="2400" b="1" dirty="0"/>
              <a:t> ).</a:t>
            </a:r>
          </a:p>
          <a:p>
            <a:r>
              <a:rPr lang="fr-BE" sz="2400" b="1" dirty="0"/>
              <a:t>Cela donnait lieu à des échanges fructueux de part et d’autre</a:t>
            </a:r>
          </a:p>
          <a:p>
            <a:r>
              <a:rPr lang="fr-BE" sz="2400" b="1" dirty="0"/>
              <a:t>Ils rencontraient un large éventail de pathologies.</a:t>
            </a:r>
          </a:p>
          <a:p>
            <a:r>
              <a:rPr lang="fr-BE" sz="2400" b="1" dirty="0"/>
              <a:t>Ils partageaient la responsabilité des réunions</a:t>
            </a:r>
          </a:p>
          <a:p>
            <a:r>
              <a:rPr lang="fr-BE" sz="2400" b="1" dirty="0"/>
              <a:t>Ils entretenaient le maintien du dynamisme des équipes</a:t>
            </a:r>
          </a:p>
          <a:p>
            <a:r>
              <a:rPr lang="fr-BE" sz="2400" b="1" dirty="0"/>
              <a:t>Certains d’entre eux se sont distingués en exerçant des fonctions en milieu universitaire </a:t>
            </a:r>
          </a:p>
          <a:p>
            <a:r>
              <a:rPr lang="fr-BE" sz="2400" b="1" dirty="0"/>
              <a:t>Nous avons contribué à la formation de 50 d’entre eux</a:t>
            </a:r>
          </a:p>
          <a:p>
            <a:endParaRPr lang="fr-BE"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t>Colloques de Thérapie systémiques  </a:t>
            </a:r>
            <a:r>
              <a:rPr lang="fr-BE" sz="2700" b="1" dirty="0"/>
              <a:t>(USA – Italie)</a:t>
            </a:r>
            <a:endParaRPr lang="fr-BE" sz="2700" dirty="0"/>
          </a:p>
        </p:txBody>
      </p:sp>
      <p:sp>
        <p:nvSpPr>
          <p:cNvPr id="3" name="Espace réservé du contenu 2"/>
          <p:cNvSpPr>
            <a:spLocks noGrp="1"/>
          </p:cNvSpPr>
          <p:nvPr>
            <p:ph idx="1"/>
          </p:nvPr>
        </p:nvSpPr>
        <p:spPr/>
        <p:txBody>
          <a:bodyPr>
            <a:normAutofit/>
          </a:bodyPr>
          <a:lstStyle/>
          <a:p>
            <a:r>
              <a:rPr lang="fr-BE" sz="2800" b="1" dirty="0"/>
              <a:t>    </a:t>
            </a:r>
            <a:r>
              <a:rPr lang="fr-BE" sz="2800" b="1" dirty="0">
                <a:solidFill>
                  <a:srgbClr val="0070C0"/>
                </a:solidFill>
              </a:rPr>
              <a:t>1</a:t>
            </a:r>
            <a:r>
              <a:rPr lang="fr-BE" sz="2800" b="1" baseline="30000" dirty="0">
                <a:solidFill>
                  <a:srgbClr val="0070C0"/>
                </a:solidFill>
              </a:rPr>
              <a:t>er</a:t>
            </a:r>
            <a:r>
              <a:rPr lang="fr-BE" sz="2800" b="1" dirty="0">
                <a:solidFill>
                  <a:srgbClr val="0070C0"/>
                </a:solidFill>
              </a:rPr>
              <a:t> colloque en 1974 avec la participation de </a:t>
            </a:r>
            <a:r>
              <a:rPr lang="fr-BE" sz="2800" b="1" dirty="0">
                <a:solidFill>
                  <a:srgbClr val="C00000"/>
                </a:solidFill>
              </a:rPr>
              <a:t>Donald BLOCH</a:t>
            </a:r>
            <a:r>
              <a:rPr lang="fr-BE" sz="2800" b="1" dirty="0"/>
              <a:t>, </a:t>
            </a:r>
            <a:r>
              <a:rPr lang="fr-BE" sz="2400" b="1" dirty="0"/>
              <a:t>Directeur de l’</a:t>
            </a:r>
            <a:r>
              <a:rPr lang="fr-BE" sz="2800" b="1" dirty="0"/>
              <a:t>Institut </a:t>
            </a:r>
            <a:r>
              <a:rPr lang="fr-BE" sz="2800" b="1" dirty="0" err="1"/>
              <a:t>Ackerman</a:t>
            </a:r>
            <a:r>
              <a:rPr lang="fr-BE" sz="2800" b="1" dirty="0"/>
              <a:t> (NY) </a:t>
            </a:r>
            <a:r>
              <a:rPr lang="fr-BE" sz="2400" b="1" dirty="0"/>
              <a:t>rassemblant des thérapeutes de Belgique, de France et de Suisse  pour les sensibiliser à cette nouvelle approche</a:t>
            </a:r>
          </a:p>
          <a:p>
            <a:r>
              <a:rPr lang="fr-BE" sz="2800" b="1" dirty="0">
                <a:solidFill>
                  <a:srgbClr val="0070C0"/>
                </a:solidFill>
              </a:rPr>
              <a:t>    2</a:t>
            </a:r>
            <a:r>
              <a:rPr lang="fr-BE" sz="2800" b="1" baseline="30000" dirty="0">
                <a:solidFill>
                  <a:srgbClr val="0070C0"/>
                </a:solidFill>
              </a:rPr>
              <a:t>e</a:t>
            </a:r>
            <a:r>
              <a:rPr lang="fr-BE" sz="2800" b="1" dirty="0">
                <a:solidFill>
                  <a:srgbClr val="0070C0"/>
                </a:solidFill>
              </a:rPr>
              <a:t> colloque en 1978 </a:t>
            </a:r>
            <a:r>
              <a:rPr lang="fr-BE" sz="2800" b="1" dirty="0"/>
              <a:t>avec </a:t>
            </a:r>
            <a:r>
              <a:rPr lang="fr-BE" sz="2800" b="1" dirty="0">
                <a:solidFill>
                  <a:srgbClr val="C00000"/>
                </a:solidFill>
              </a:rPr>
              <a:t>Harry APONTE </a:t>
            </a:r>
            <a:r>
              <a:rPr lang="fr-BE" sz="2800" b="1" dirty="0"/>
              <a:t>(USA) présentant une technique plus incisive et intrusive</a:t>
            </a:r>
          </a:p>
          <a:p>
            <a:r>
              <a:rPr lang="fr-BE" sz="2800" b="1" dirty="0"/>
              <a:t>Supervision collective par des spécialistes                            belges (</a:t>
            </a:r>
            <a:r>
              <a:rPr lang="fr-BE" sz="2800" b="1" dirty="0" err="1">
                <a:solidFill>
                  <a:srgbClr val="C00000"/>
                </a:solidFill>
              </a:rPr>
              <a:t>Siégi</a:t>
            </a:r>
            <a:r>
              <a:rPr lang="fr-BE" sz="2800" b="1" dirty="0">
                <a:solidFill>
                  <a:srgbClr val="C00000"/>
                </a:solidFill>
              </a:rPr>
              <a:t> HIRSCH </a:t>
            </a:r>
            <a:r>
              <a:rPr lang="fr-BE" sz="2800" b="1" dirty="0"/>
              <a:t>et </a:t>
            </a:r>
            <a:r>
              <a:rPr lang="fr-BE" sz="2800" b="1" dirty="0">
                <a:solidFill>
                  <a:srgbClr val="C00000"/>
                </a:solidFill>
              </a:rPr>
              <a:t>Mony el KAÏM</a:t>
            </a:r>
            <a:r>
              <a:rPr lang="fr-BE" sz="2800" b="1" dirty="0"/>
              <a:t>)                                       et français (</a:t>
            </a:r>
            <a:r>
              <a:rPr lang="fr-BE" sz="2800" b="1" dirty="0">
                <a:solidFill>
                  <a:srgbClr val="C00000"/>
                </a:solidFill>
              </a:rPr>
              <a:t>Robert NEUBURGER</a:t>
            </a:r>
            <a:r>
              <a:rPr lang="fr-BE" sz="2800" b="1"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BE" sz="2400" b="1" dirty="0">
                <a:solidFill>
                  <a:schemeClr val="tx2"/>
                </a:solidFill>
              </a:rPr>
              <a:t>Le point de vue d’un groupe d’infirmiers</a:t>
            </a:r>
          </a:p>
        </p:txBody>
      </p:sp>
      <p:sp>
        <p:nvSpPr>
          <p:cNvPr id="3" name="Espace réservé du contenu 2"/>
          <p:cNvSpPr>
            <a:spLocks noGrp="1"/>
          </p:cNvSpPr>
          <p:nvPr>
            <p:ph idx="1"/>
          </p:nvPr>
        </p:nvSpPr>
        <p:spPr>
          <a:xfrm>
            <a:off x="457200" y="1268760"/>
            <a:ext cx="8229600" cy="4857403"/>
          </a:xfrm>
        </p:spPr>
        <p:txBody>
          <a:bodyPr>
            <a:normAutofit fontScale="92500" lnSpcReduction="20000"/>
          </a:bodyPr>
          <a:lstStyle/>
          <a:p>
            <a:r>
              <a:rPr lang="fr-BE" sz="2000" b="1" i="1" dirty="0">
                <a:solidFill>
                  <a:srgbClr val="0070C0"/>
                </a:solidFill>
              </a:rPr>
              <a:t>La Clairière figure, dit-on, parmi les établissements « pilotes » de Belgique.                           Et ses murs répondent aux qualités pratiques et esthétiques requises  pour l’application des méthodes nouvelles en psychiatrie.                                                                                                        Mais les gens qui y travaillent, quelles particularités ont-ils ?</a:t>
            </a:r>
          </a:p>
          <a:p>
            <a:r>
              <a:rPr lang="fr-BE" sz="2100" b="1" dirty="0">
                <a:solidFill>
                  <a:srgbClr val="FF0000"/>
                </a:solidFill>
              </a:rPr>
              <a:t>Ils assurent la gestion quotidienne du pavillon</a:t>
            </a:r>
            <a:r>
              <a:rPr lang="fr-BE" sz="2000" b="1" dirty="0"/>
              <a:t>,                                                                             rédigent des rapports circonstanciés, administrent des soins et distribuent les médicaments mais ils souhaitent établir une relation appropriée                                                                                               </a:t>
            </a:r>
            <a:r>
              <a:rPr lang="fr-BE" sz="2000" b="1" dirty="0">
                <a:solidFill>
                  <a:srgbClr val="FF0000"/>
                </a:solidFill>
              </a:rPr>
              <a:t>dans</a:t>
            </a:r>
            <a:r>
              <a:rPr lang="fr-BE" sz="2000" b="1" dirty="0"/>
              <a:t> </a:t>
            </a:r>
            <a:r>
              <a:rPr lang="fr-BE" sz="2000" b="1" dirty="0">
                <a:solidFill>
                  <a:srgbClr val="FF0000"/>
                </a:solidFill>
              </a:rPr>
              <a:t>le respect de la personnalité et de la dignité de chacun.                                              </a:t>
            </a:r>
          </a:p>
          <a:p>
            <a:r>
              <a:rPr lang="fr-BE" sz="2000" b="1" dirty="0">
                <a:solidFill>
                  <a:srgbClr val="7030A0"/>
                </a:solidFill>
              </a:rPr>
              <a:t>Ils ne portent pas l’uniforme,  ni la </a:t>
            </a:r>
            <a:r>
              <a:rPr lang="fr-BE" sz="2000" b="1" dirty="0" err="1">
                <a:solidFill>
                  <a:srgbClr val="7030A0"/>
                </a:solidFill>
              </a:rPr>
              <a:t>nominette</a:t>
            </a:r>
            <a:r>
              <a:rPr lang="fr-BE" sz="2000" b="1" dirty="0">
                <a:solidFill>
                  <a:srgbClr val="7030A0"/>
                </a:solidFill>
              </a:rPr>
              <a:t> </a:t>
            </a:r>
            <a:r>
              <a:rPr lang="fr-BE" sz="2000" b="1" dirty="0"/>
              <a:t>et prennent les repas en commun avec les patients, espérant renverser la barrière dressée entre « soignants » et « soignés ».                                                                                                                                                                                          Ils animent des groupes de discussion avec eux. 	                                                                </a:t>
            </a:r>
          </a:p>
          <a:p>
            <a:r>
              <a:rPr lang="fr-BE" sz="2100" b="1" dirty="0">
                <a:solidFill>
                  <a:srgbClr val="FF0000"/>
                </a:solidFill>
              </a:rPr>
              <a:t>Ils cherchent à maintenir l’unité dans l’équipe                                                                                 </a:t>
            </a:r>
            <a:r>
              <a:rPr lang="fr-BE" sz="2000" b="1" dirty="0"/>
              <a:t>et veulent partager la responsabilité avec les autres disciplines. </a:t>
            </a:r>
          </a:p>
          <a:p>
            <a:r>
              <a:rPr lang="fr-BE" sz="2000" b="1" dirty="0">
                <a:solidFill>
                  <a:srgbClr val="FF0000"/>
                </a:solidFill>
              </a:rPr>
              <a:t>Ils apprécient la formation continue </a:t>
            </a:r>
            <a:r>
              <a:rPr lang="fr-BE" sz="2000" b="1" dirty="0"/>
              <a:t>, les rencontres avec des spécialistes invités et les stages dans d’autres services hospitaliers. </a:t>
            </a:r>
          </a:p>
          <a:p>
            <a:r>
              <a:rPr lang="fr-BE" sz="2100" b="1" dirty="0">
                <a:solidFill>
                  <a:srgbClr val="FF0000"/>
                </a:solidFill>
              </a:rPr>
              <a:t>Leur particularité préférée et dominante, c’est la volonté de progresser </a:t>
            </a:r>
            <a:r>
              <a:rPr lang="fr-BE" sz="2000" b="1" dirty="0">
                <a:solidFill>
                  <a:srgbClr val="FF0000"/>
                </a:solidFill>
              </a:rPr>
              <a:t>                                                </a:t>
            </a:r>
            <a:r>
              <a:rPr lang="fr-BE" sz="2000" b="1" dirty="0"/>
              <a:t>en vue de lutter contre la souffrance tant physique que psychique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400" b="1" dirty="0">
                <a:solidFill>
                  <a:srgbClr val="0070C0"/>
                </a:solidFill>
              </a:rPr>
              <a:t>Responsables des équipes pluridisciplinaires</a:t>
            </a:r>
          </a:p>
        </p:txBody>
      </p:sp>
      <p:pic>
        <p:nvPicPr>
          <p:cNvPr id="1026" name="Picture 2" descr="C:\Users\Utilisateur\Documents\PSYCHOLOGIE  - PSYCHIATRIE -  Psychanalyse  doc\EVOLUTION PSYCHIATRIQUE\CLAIRIERE - PHOTOS\Brochure\DSC01155.JPG"/>
          <p:cNvPicPr>
            <a:picLocks noGrp="1" noChangeAspect="1" noChangeArrowheads="1"/>
          </p:cNvPicPr>
          <p:nvPr>
            <p:ph idx="1"/>
          </p:nvPr>
        </p:nvPicPr>
        <p:blipFill>
          <a:blip r:embed="rId2" cstate="print"/>
          <a:srcRect/>
          <a:stretch>
            <a:fillRect/>
          </a:stretch>
        </p:blipFill>
        <p:spPr bwMode="auto">
          <a:xfrm>
            <a:off x="787651" y="1600200"/>
            <a:ext cx="7568698"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000" b="1" dirty="0"/>
              <a:t>Psychiatrie dans la Province de Luxembourg avant 1970</a:t>
            </a:r>
          </a:p>
        </p:txBody>
      </p:sp>
      <p:sp>
        <p:nvSpPr>
          <p:cNvPr id="3" name="Espace réservé du contenu 2"/>
          <p:cNvSpPr>
            <a:spLocks noGrp="1"/>
          </p:cNvSpPr>
          <p:nvPr>
            <p:ph idx="1"/>
          </p:nvPr>
        </p:nvSpPr>
        <p:spPr/>
        <p:txBody>
          <a:bodyPr>
            <a:normAutofit/>
          </a:bodyPr>
          <a:lstStyle/>
          <a:p>
            <a:r>
              <a:rPr lang="fr-BE" sz="1800" b="1" dirty="0">
                <a:solidFill>
                  <a:srgbClr val="FF0000"/>
                </a:solidFill>
              </a:rPr>
              <a:t>Deux  psychiatres consultaient</a:t>
            </a:r>
            <a:r>
              <a:rPr lang="fr-BE" sz="1800" b="1" dirty="0"/>
              <a:t>, l’un au nord, l’autre au sud de la Province</a:t>
            </a:r>
          </a:p>
          <a:p>
            <a:r>
              <a:rPr lang="fr-BE" sz="1800" b="1" dirty="0"/>
              <a:t>Le  </a:t>
            </a:r>
            <a:r>
              <a:rPr lang="fr-BE" sz="1800" b="1" dirty="0">
                <a:solidFill>
                  <a:srgbClr val="0070C0"/>
                </a:solidFill>
              </a:rPr>
              <a:t>Dr Philippe JADOUL  </a:t>
            </a:r>
            <a:r>
              <a:rPr lang="fr-BE" sz="1800" b="1" dirty="0"/>
              <a:t>à  </a:t>
            </a:r>
            <a:r>
              <a:rPr lang="fr-BE" sz="1800" b="1" dirty="0" err="1"/>
              <a:t>Villance</a:t>
            </a:r>
            <a:r>
              <a:rPr lang="fr-BE" sz="1800" b="1" dirty="0"/>
              <a:t> et le </a:t>
            </a:r>
            <a:r>
              <a:rPr lang="fr-BE" sz="1800" b="1" dirty="0">
                <a:solidFill>
                  <a:srgbClr val="0070C0"/>
                </a:solidFill>
              </a:rPr>
              <a:t>Dr Claude MEYERS  </a:t>
            </a:r>
            <a:r>
              <a:rPr lang="fr-BE" sz="1800" b="1" dirty="0"/>
              <a:t>à Arlon</a:t>
            </a:r>
          </a:p>
          <a:p>
            <a:r>
              <a:rPr lang="fr-BE" sz="1800" b="1" dirty="0">
                <a:solidFill>
                  <a:srgbClr val="FF0000"/>
                </a:solidFill>
              </a:rPr>
              <a:t>En cas de nécessité d’hospitalisation</a:t>
            </a:r>
            <a:r>
              <a:rPr lang="fr-BE" sz="1800" b="1" dirty="0"/>
              <a:t>, les patients étaient adressés dans les </a:t>
            </a:r>
            <a:r>
              <a:rPr lang="fr-BE" sz="1800" b="1" dirty="0">
                <a:solidFill>
                  <a:srgbClr val="FF0000"/>
                </a:solidFill>
              </a:rPr>
              <a:t>institutions  des autres provinces, </a:t>
            </a:r>
            <a:r>
              <a:rPr lang="fr-BE" sz="1800" b="1" dirty="0"/>
              <a:t>surtout de Liège et de Namur mais aussi au Grand Duché du Luxembourg.</a:t>
            </a:r>
          </a:p>
          <a:p>
            <a:r>
              <a:rPr lang="fr-BE" sz="1800" b="1" dirty="0">
                <a:solidFill>
                  <a:srgbClr val="FF0000"/>
                </a:solidFill>
              </a:rPr>
              <a:t>Un centre de Guidance infantile </a:t>
            </a:r>
            <a:r>
              <a:rPr lang="fr-BE" sz="1800" b="1" dirty="0"/>
              <a:t>avait vu le jour à Bastogne en 1968.</a:t>
            </a:r>
          </a:p>
          <a:p>
            <a:r>
              <a:rPr lang="fr-BE" sz="1800" b="1" dirty="0">
                <a:solidFill>
                  <a:srgbClr val="0070C0"/>
                </a:solidFill>
              </a:rPr>
              <a:t>Le Dr Michel NEVEN  </a:t>
            </a:r>
            <a:r>
              <a:rPr lang="fr-BE" sz="1800" b="1" dirty="0">
                <a:solidFill>
                  <a:srgbClr val="FF0000"/>
                </a:solidFill>
              </a:rPr>
              <a:t>Pédiatre et le Psychologue </a:t>
            </a:r>
            <a:r>
              <a:rPr lang="fr-BE" sz="1800" b="1" dirty="0">
                <a:solidFill>
                  <a:srgbClr val="0070C0"/>
                </a:solidFill>
              </a:rPr>
              <a:t>Jacques DEWAGENAERE </a:t>
            </a:r>
            <a:r>
              <a:rPr lang="fr-BE" sz="1800" b="1" dirty="0">
                <a:solidFill>
                  <a:srgbClr val="FF0000"/>
                </a:solidFill>
              </a:rPr>
              <a:t>et une Assistante sociale </a:t>
            </a:r>
            <a:r>
              <a:rPr lang="fr-BE" sz="1800" b="1" dirty="0"/>
              <a:t>s’occupaient de l’estimation  d’invalidité chez des enfants ou des adolescents pour le FNRSH. Ils répondaient aussi aux demandes des Comités de Protection de la Jeunesse, des Maisons d’Accueil ou des Ecoles spéciales  mais ils effectuaient des consultations privées à la demande de médecins, logopèdes…</a:t>
            </a:r>
          </a:p>
          <a:p>
            <a:r>
              <a:rPr lang="fr-BE" sz="1800" b="1" dirty="0"/>
              <a:t>Ils pouvaient  faire appel pour des problèmes psychiques plus  accentués à un neuropsychiatre extérieur venant à la clinique générale de Bastogne.</a:t>
            </a:r>
          </a:p>
          <a:p>
            <a:r>
              <a:rPr lang="fr-BE" sz="1800" b="1" dirty="0">
                <a:solidFill>
                  <a:srgbClr val="FF0000"/>
                </a:solidFill>
              </a:rPr>
              <a:t>Donc déjà une approche </a:t>
            </a:r>
            <a:r>
              <a:rPr lang="fr-BE" sz="1800" b="1" dirty="0" err="1">
                <a:solidFill>
                  <a:srgbClr val="FF0000"/>
                </a:solidFill>
              </a:rPr>
              <a:t>médico</a:t>
            </a:r>
            <a:r>
              <a:rPr lang="fr-BE" sz="1800" b="1" dirty="0">
                <a:solidFill>
                  <a:srgbClr val="FF0000"/>
                </a:solidFill>
              </a:rPr>
              <a:t>-psycho-sociale.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BE" sz="2400" b="1" dirty="0">
                <a:solidFill>
                  <a:schemeClr val="tx2"/>
                </a:solidFill>
              </a:rPr>
              <a:t>Le point de vue d’un infirmier (André </a:t>
            </a:r>
            <a:r>
              <a:rPr lang="fr-BE" sz="2400" b="1" dirty="0" err="1">
                <a:solidFill>
                  <a:schemeClr val="tx2"/>
                </a:solidFill>
              </a:rPr>
              <a:t>Bartiaux</a:t>
            </a:r>
            <a:r>
              <a:rPr lang="fr-BE" sz="2400" b="1" dirty="0">
                <a:solidFill>
                  <a:schemeClr val="tx2"/>
                </a:solidFill>
              </a:rPr>
              <a:t>)</a:t>
            </a:r>
          </a:p>
        </p:txBody>
      </p:sp>
      <p:sp>
        <p:nvSpPr>
          <p:cNvPr id="3" name="Espace réservé du contenu 2"/>
          <p:cNvSpPr>
            <a:spLocks noGrp="1"/>
          </p:cNvSpPr>
          <p:nvPr>
            <p:ph idx="1"/>
          </p:nvPr>
        </p:nvSpPr>
        <p:spPr>
          <a:xfrm>
            <a:off x="457200" y="1340768"/>
            <a:ext cx="8229600" cy="4785395"/>
          </a:xfrm>
        </p:spPr>
        <p:txBody>
          <a:bodyPr>
            <a:normAutofit fontScale="62500" lnSpcReduction="20000"/>
          </a:bodyPr>
          <a:lstStyle/>
          <a:p>
            <a:r>
              <a:rPr lang="fr-BE" sz="2600" b="1" i="1" dirty="0">
                <a:solidFill>
                  <a:srgbClr val="0070C0"/>
                </a:solidFill>
              </a:rPr>
              <a:t>Dans certains établissements psychiatriques, si l’enseigne ne me l’avait rappelé,  j’aurais pu me méprendre sur l’objectif visé par ces maisons. On y rencontre des personnes empressées, absorbées par un travail astreignant sans doute mais qui semble négliger l’aspect humain de la clinique. On y manipule les gens comme des objets , comme le produit d’une entreprise industrielle</a:t>
            </a:r>
            <a:r>
              <a:rPr lang="fr-BE" sz="2300" b="1" i="1" dirty="0">
                <a:solidFill>
                  <a:srgbClr val="0070C0"/>
                </a:solidFill>
              </a:rPr>
              <a:t>.                                                           </a:t>
            </a:r>
            <a:r>
              <a:rPr lang="fr-BE" sz="2000" b="1" dirty="0"/>
              <a:t>C’est assez prémonitoire de la critique actuelle des services  et des grèves de soignant(e)s !</a:t>
            </a:r>
          </a:p>
          <a:p>
            <a:endParaRPr lang="fr-BE" sz="2000" b="1" dirty="0"/>
          </a:p>
          <a:p>
            <a:r>
              <a:rPr lang="fr-BE" sz="2900" b="1" dirty="0">
                <a:solidFill>
                  <a:srgbClr val="FF0000"/>
                </a:solidFill>
              </a:rPr>
              <a:t>Il insiste sur l’accueil, le contact établi lors du premier entretien,                                     - </a:t>
            </a:r>
            <a:r>
              <a:rPr lang="fr-BE" sz="2900" b="1" dirty="0"/>
              <a:t>permettant la </a:t>
            </a:r>
            <a:r>
              <a:rPr lang="fr-BE" sz="2900" b="1" dirty="0">
                <a:solidFill>
                  <a:srgbClr val="C00000"/>
                </a:solidFill>
              </a:rPr>
              <a:t>mise en confiance du malade                                                                                     </a:t>
            </a:r>
            <a:r>
              <a:rPr lang="fr-BE" sz="2900" b="1" dirty="0"/>
              <a:t>  - exigeant une </a:t>
            </a:r>
            <a:r>
              <a:rPr lang="fr-BE" sz="2900" b="1" dirty="0">
                <a:solidFill>
                  <a:srgbClr val="FF0000"/>
                </a:solidFill>
              </a:rPr>
              <a:t>disponibilité constante</a:t>
            </a:r>
            <a:r>
              <a:rPr lang="fr-BE" sz="2900" b="1" dirty="0"/>
              <a:t>, une affinité particulière partagée ou non.  </a:t>
            </a:r>
          </a:p>
          <a:p>
            <a:r>
              <a:rPr lang="fr-BE" sz="2900" b="1" dirty="0"/>
              <a:t>Selon lui, dans une équipe soignante, deux tendances se manifestent :                                       </a:t>
            </a:r>
            <a:r>
              <a:rPr lang="fr-BE" sz="2900" b="1" dirty="0">
                <a:solidFill>
                  <a:srgbClr val="7030A0"/>
                </a:solidFill>
              </a:rPr>
              <a:t>le courant répressif et celui permissif.                                                                                                         </a:t>
            </a:r>
            <a:r>
              <a:rPr lang="fr-BE" sz="2900" b="1" dirty="0"/>
              <a:t>Soit on applique le règlement dans toute sa rigueur, avec ordre et discipline                       Soit on est permissif et on laisse aller au risque de perdre le contrôle.                                                                   Nous passons facilement d’un comportement à l’autre ou nous gardons chacun notre attitude différente de notre collègue et cela peut générer le conflit.  </a:t>
            </a:r>
          </a:p>
          <a:p>
            <a:r>
              <a:rPr lang="fr-BE" sz="2900" b="1" dirty="0">
                <a:solidFill>
                  <a:srgbClr val="FF0000"/>
                </a:solidFill>
              </a:rPr>
              <a:t>La réunion hebdomadaire avec le médecin animateur, a pour tâche d’éclaircir la situation et de nous mettre d’accord dans l’intérêt commun.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BE" sz="2400" b="1" dirty="0">
                <a:solidFill>
                  <a:schemeClr val="accent6">
                    <a:lumMod val="50000"/>
                  </a:schemeClr>
                </a:solidFill>
              </a:rPr>
              <a:t>Le point de vue du Psychologue </a:t>
            </a:r>
            <a:r>
              <a:rPr lang="fr-BE" sz="2000" b="1" dirty="0">
                <a:solidFill>
                  <a:schemeClr val="accent6">
                    <a:lumMod val="50000"/>
                  </a:schemeClr>
                </a:solidFill>
              </a:rPr>
              <a:t>(Jean-Marie MAGNETTE)</a:t>
            </a:r>
          </a:p>
        </p:txBody>
      </p:sp>
      <p:sp>
        <p:nvSpPr>
          <p:cNvPr id="3" name="Espace réservé du contenu 2"/>
          <p:cNvSpPr>
            <a:spLocks noGrp="1"/>
          </p:cNvSpPr>
          <p:nvPr>
            <p:ph idx="1"/>
          </p:nvPr>
        </p:nvSpPr>
        <p:spPr>
          <a:xfrm>
            <a:off x="457200" y="1268760"/>
            <a:ext cx="8229600" cy="4857403"/>
          </a:xfrm>
        </p:spPr>
        <p:txBody>
          <a:bodyPr>
            <a:normAutofit/>
          </a:bodyPr>
          <a:lstStyle/>
          <a:p>
            <a:r>
              <a:rPr lang="fr-BE" sz="2000" b="1" dirty="0">
                <a:solidFill>
                  <a:srgbClr val="0070C0"/>
                </a:solidFill>
              </a:rPr>
              <a:t>Message au patient </a:t>
            </a:r>
            <a:r>
              <a:rPr lang="fr-BE" sz="2000" b="1" dirty="0">
                <a:solidFill>
                  <a:schemeClr val="accent6">
                    <a:lumMod val="50000"/>
                  </a:schemeClr>
                </a:solidFill>
              </a:rPr>
              <a:t>: </a:t>
            </a:r>
            <a:r>
              <a:rPr lang="fr-BE" sz="2000" b="1" i="1" dirty="0">
                <a:solidFill>
                  <a:srgbClr val="0070C0"/>
                </a:solidFill>
              </a:rPr>
              <a:t>«</a:t>
            </a:r>
            <a:r>
              <a:rPr lang="fr-BE" sz="2000" b="1" i="1" dirty="0">
                <a:solidFill>
                  <a:srgbClr val="C00000"/>
                </a:solidFill>
              </a:rPr>
              <a:t>Participez à votre traitement </a:t>
            </a:r>
            <a:r>
              <a:rPr lang="fr-BE" sz="2000" b="1" i="1" dirty="0">
                <a:solidFill>
                  <a:srgbClr val="0070C0"/>
                </a:solidFill>
              </a:rPr>
              <a:t>» </a:t>
            </a:r>
          </a:p>
          <a:p>
            <a:r>
              <a:rPr lang="fr-BE" sz="2000" b="1" i="1" dirty="0">
                <a:solidFill>
                  <a:srgbClr val="0070C0"/>
                </a:solidFill>
              </a:rPr>
              <a:t>« </a:t>
            </a:r>
            <a:r>
              <a:rPr lang="fr-BE" sz="2000" b="1" i="1" dirty="0">
                <a:solidFill>
                  <a:srgbClr val="C00000"/>
                </a:solidFill>
              </a:rPr>
              <a:t>La Psychiatrie est la médecine de l’humain</a:t>
            </a:r>
            <a:r>
              <a:rPr lang="fr-BE" sz="2000" b="1" i="1" dirty="0">
                <a:solidFill>
                  <a:srgbClr val="0070C0"/>
                </a:solidFill>
              </a:rPr>
              <a:t> »</a:t>
            </a:r>
          </a:p>
          <a:p>
            <a:r>
              <a:rPr lang="fr-BE" sz="1800" b="1" dirty="0"/>
              <a:t>Le traitement est placé sous la conduite du médecin au point de vue décisionnel (Admission, fin de séjour, retour en w-e, postcure,…)</a:t>
            </a:r>
          </a:p>
          <a:p>
            <a:r>
              <a:rPr lang="fr-BE" sz="1800" b="1" dirty="0"/>
              <a:t>La mise en œuvre du traitement est le travail de l’équipe pavillonnaire qui est pluridisciplinaire (personnel infirmier, ergothérapeutes, assistants sociaux,…)</a:t>
            </a:r>
          </a:p>
          <a:p>
            <a:r>
              <a:rPr lang="fr-BE" sz="1800" b="1" dirty="0">
                <a:solidFill>
                  <a:srgbClr val="FF0000"/>
                </a:solidFill>
              </a:rPr>
              <a:t>Le psychologue est chargé de l’approche psychothérapique                                                                  mettant l’accent sur le « verbal » dans la relation thérapeute-patient d’où l’importance du discours  de l’intéressé qui exprime son vécu, ses sentiments.              </a:t>
            </a:r>
            <a:endParaRPr lang="fr-BE" sz="1800" b="1" dirty="0"/>
          </a:p>
          <a:p>
            <a:r>
              <a:rPr lang="fr-BE" sz="1800" b="1" dirty="0">
                <a:solidFill>
                  <a:srgbClr val="FF0000"/>
                </a:solidFill>
              </a:rPr>
              <a:t>Les malades psychiques s’identifient surtout à leur seule activité de « penser » oubliant ou ignorant leur corporéité, d’où l’intérêt des thérapies annexes</a:t>
            </a:r>
            <a:endParaRPr lang="fr-BE" sz="1800" b="1" dirty="0"/>
          </a:p>
          <a:p>
            <a:r>
              <a:rPr lang="fr-BE" sz="1800" b="1" dirty="0">
                <a:solidFill>
                  <a:srgbClr val="FF0000"/>
                </a:solidFill>
              </a:rPr>
              <a:t>Le séjour hospitalier peut être l’amorce d’une psychothérapie qui pourra  se poursuivre en postcure ou en ambulatoire.</a:t>
            </a:r>
          </a:p>
          <a:p>
            <a:r>
              <a:rPr lang="fr-BE" sz="1800" b="1" dirty="0">
                <a:solidFill>
                  <a:srgbClr val="FF0000"/>
                </a:solidFill>
              </a:rPr>
              <a:t>Une structure extrahospitalière est indispensable à l’instar de la politique du « secteur » en France </a:t>
            </a:r>
          </a:p>
          <a:p>
            <a:endParaRPr lang="fr-BE" sz="1800" b="1" dirty="0">
              <a:solidFill>
                <a:srgbClr val="FF0000"/>
              </a:solidFill>
            </a:endParaRPr>
          </a:p>
          <a:p>
            <a:endParaRPr lang="fr-BE" sz="1800" b="1" dirty="0">
              <a:solidFill>
                <a:srgbClr val="FF0000"/>
              </a:solidFill>
            </a:endParaRPr>
          </a:p>
          <a:p>
            <a:endParaRPr lang="fr-BE" sz="1800" b="1" dirty="0">
              <a:solidFill>
                <a:srgbClr val="FF0000"/>
              </a:solidFill>
            </a:endParaRPr>
          </a:p>
          <a:p>
            <a:endParaRPr lang="fr-BE" sz="1800" b="1" dirty="0">
              <a:solidFill>
                <a:srgbClr val="FF0000"/>
              </a:solidFill>
            </a:endParaRPr>
          </a:p>
          <a:p>
            <a:endParaRPr lang="fr-BE" sz="2000" b="1" dirty="0">
              <a:solidFill>
                <a:srgbClr val="0070C0"/>
              </a:solidFill>
            </a:endParaRPr>
          </a:p>
          <a:p>
            <a:endParaRPr lang="fr-BE" sz="2000" b="1" i="1"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BE" sz="3200" b="1" dirty="0"/>
              <a:t>Equipe Psycho-médicale</a:t>
            </a:r>
          </a:p>
        </p:txBody>
      </p:sp>
      <p:pic>
        <p:nvPicPr>
          <p:cNvPr id="2050" name="Picture 2" descr="C:\Users\Utilisateur\Documents\PSYCHOLOGIE  - PSYCHIATRIE -  Psychanalyse  doc\EVOLUTION PSYCHIATRIQUE\CLAIRIERE - PHOTOS\Brochure\DSC01154.JPG"/>
          <p:cNvPicPr>
            <a:picLocks noGrp="1" noChangeAspect="1" noChangeArrowheads="1"/>
          </p:cNvPicPr>
          <p:nvPr>
            <p:ph idx="1"/>
          </p:nvPr>
        </p:nvPicPr>
        <p:blipFill>
          <a:blip r:embed="rId2" cstate="print"/>
          <a:srcRect/>
          <a:stretch>
            <a:fillRect/>
          </a:stretch>
        </p:blipFill>
        <p:spPr bwMode="auto">
          <a:xfrm>
            <a:off x="804989" y="1600200"/>
            <a:ext cx="7534022" cy="45259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BE" sz="2400" b="1" dirty="0">
                <a:solidFill>
                  <a:srgbClr val="FF0000"/>
                </a:solidFill>
              </a:rPr>
              <a:t>Relations avec les Universités belges et étrangères</a:t>
            </a:r>
          </a:p>
        </p:txBody>
      </p:sp>
      <p:sp>
        <p:nvSpPr>
          <p:cNvPr id="3" name="Espace réservé du contenu 2"/>
          <p:cNvSpPr>
            <a:spLocks noGrp="1"/>
          </p:cNvSpPr>
          <p:nvPr>
            <p:ph idx="1"/>
          </p:nvPr>
        </p:nvSpPr>
        <p:spPr>
          <a:xfrm>
            <a:off x="457200" y="1340768"/>
            <a:ext cx="8229600" cy="4785395"/>
          </a:xfrm>
        </p:spPr>
        <p:txBody>
          <a:bodyPr>
            <a:normAutofit/>
          </a:bodyPr>
          <a:lstStyle/>
          <a:p>
            <a:r>
              <a:rPr lang="fr-BE" sz="2000" b="1" dirty="0">
                <a:solidFill>
                  <a:srgbClr val="FF0000"/>
                </a:solidFill>
              </a:rPr>
              <a:t>Stages de candidats médecins en Psychiatrie  (2 à 3 par an)                                  </a:t>
            </a:r>
            <a:r>
              <a:rPr lang="fr-BE" sz="2000" b="1" dirty="0"/>
              <a:t>Intérêt des apports réciproques (Dr Guy DEJAIFFE)</a:t>
            </a:r>
          </a:p>
          <a:p>
            <a:r>
              <a:rPr lang="fr-BE" sz="2000" b="1" dirty="0">
                <a:solidFill>
                  <a:srgbClr val="FF0000"/>
                </a:solidFill>
              </a:rPr>
              <a:t>Colloques annuels avec des enseignants des trois universités                                </a:t>
            </a:r>
            <a:r>
              <a:rPr lang="fr-BE" sz="2000" b="1" dirty="0"/>
              <a:t>ouverts aux spécialistes, généralistes et soignants de Wallonie</a:t>
            </a:r>
          </a:p>
          <a:p>
            <a:r>
              <a:rPr lang="fr-BE" sz="2000" b="1" dirty="0">
                <a:solidFill>
                  <a:srgbClr val="FF0000"/>
                </a:solidFill>
              </a:rPr>
              <a:t>Contacts et conférences avec  Charleville-Mézières et </a:t>
            </a:r>
            <a:r>
              <a:rPr lang="fr-BE" sz="2000" b="1" dirty="0" err="1">
                <a:solidFill>
                  <a:srgbClr val="FF0000"/>
                </a:solidFill>
              </a:rPr>
              <a:t>Univ</a:t>
            </a:r>
            <a:r>
              <a:rPr lang="fr-BE" sz="2000" b="1" dirty="0">
                <a:solidFill>
                  <a:srgbClr val="FF0000"/>
                </a:solidFill>
              </a:rPr>
              <a:t>. Reims</a:t>
            </a:r>
          </a:p>
          <a:p>
            <a:r>
              <a:rPr lang="fr-BE" sz="2000" b="1" dirty="0">
                <a:solidFill>
                  <a:srgbClr val="FF0000"/>
                </a:solidFill>
              </a:rPr>
              <a:t>Colloques de Thérapie systémiques  </a:t>
            </a:r>
            <a:r>
              <a:rPr lang="fr-BE" sz="2000" b="1" dirty="0"/>
              <a:t>(USA – Italie) (Dr Guy DEJAIFFE)</a:t>
            </a:r>
          </a:p>
          <a:p>
            <a:r>
              <a:rPr lang="fr-BE" sz="2000" b="1" dirty="0">
                <a:solidFill>
                  <a:srgbClr val="FF0000"/>
                </a:solidFill>
              </a:rPr>
              <a:t>Séminaires de Formateurs en Thérapies systémiques                                                                       </a:t>
            </a:r>
            <a:r>
              <a:rPr lang="fr-BE" sz="2000" b="1" dirty="0"/>
              <a:t>(</a:t>
            </a:r>
            <a:r>
              <a:rPr lang="fr-BE" sz="2000" b="1" dirty="0" err="1"/>
              <a:t>Siégi</a:t>
            </a:r>
            <a:r>
              <a:rPr lang="fr-BE" sz="2000" b="1" dirty="0"/>
              <a:t> HIRSH – Mony El KAIM –Robert NEUBERGER</a:t>
            </a:r>
          </a:p>
          <a:p>
            <a:r>
              <a:rPr lang="fr-BE" sz="2000" b="1" dirty="0">
                <a:solidFill>
                  <a:srgbClr val="FF0000"/>
                </a:solidFill>
              </a:rPr>
              <a:t>Visites de centres hospitaliers étrangers  </a:t>
            </a:r>
            <a:r>
              <a:rPr lang="fr-BE" sz="2000" b="1" dirty="0"/>
              <a:t>(France et Suisse)</a:t>
            </a:r>
          </a:p>
          <a:p>
            <a:r>
              <a:rPr lang="fr-BE" sz="2000" b="1" dirty="0">
                <a:solidFill>
                  <a:srgbClr val="FF0000"/>
                </a:solidFill>
              </a:rPr>
              <a:t>Participation aux congrès internationaux</a:t>
            </a:r>
          </a:p>
          <a:p>
            <a:r>
              <a:rPr lang="fr-BE" sz="2000" b="1" dirty="0">
                <a:solidFill>
                  <a:srgbClr val="FF0000"/>
                </a:solidFill>
              </a:rPr>
              <a:t>Expérimentation rigoureuse de nouvelles formules psychotropes</a:t>
            </a:r>
          </a:p>
          <a:p>
            <a:r>
              <a:rPr lang="fr-BE" sz="2000" b="1" dirty="0">
                <a:solidFill>
                  <a:srgbClr val="FF0000"/>
                </a:solidFill>
              </a:rPr>
              <a:t>Conférences-rencontres avec les médecins généralistes de la région </a:t>
            </a:r>
            <a:r>
              <a:rPr lang="fr-BE" sz="2000" b="1" dirty="0"/>
              <a:t>Echanges pour entretenir une bonne collaboration indispensable</a:t>
            </a:r>
          </a:p>
          <a:p>
            <a:endParaRPr lang="fr-BE"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800" b="1" dirty="0">
                <a:solidFill>
                  <a:srgbClr val="FF0000"/>
                </a:solidFill>
                <a:latin typeface="Times New Roman" pitchFamily="18" charset="0"/>
                <a:ea typeface="Cambria" pitchFamily="18" charset="0"/>
                <a:cs typeface="Times New Roman" pitchFamily="18" charset="0"/>
              </a:rPr>
              <a:t>20ème anniversaire de La Clairière en 1990</a:t>
            </a:r>
          </a:p>
        </p:txBody>
      </p:sp>
      <p:sp>
        <p:nvSpPr>
          <p:cNvPr id="3" name="Espace réservé du contenu 2"/>
          <p:cNvSpPr>
            <a:spLocks noGrp="1"/>
          </p:cNvSpPr>
          <p:nvPr>
            <p:ph idx="1"/>
          </p:nvPr>
        </p:nvSpPr>
        <p:spPr/>
        <p:txBody>
          <a:bodyPr>
            <a:normAutofit/>
          </a:bodyPr>
          <a:lstStyle/>
          <a:p>
            <a:r>
              <a:rPr lang="fr-BE" sz="2000" b="1" dirty="0">
                <a:solidFill>
                  <a:srgbClr val="FF0000"/>
                </a:solidFill>
              </a:rPr>
              <a:t>Vidéogramme : « la Clairière » par GSARA Bruxelles                                         </a:t>
            </a:r>
            <a:r>
              <a:rPr lang="fr-BE" sz="2000" b="1" dirty="0"/>
              <a:t>Description de la Politique de Santé mentale et des différents services </a:t>
            </a:r>
            <a:endParaRPr lang="fr-BE" sz="2000" b="1" dirty="0">
              <a:solidFill>
                <a:srgbClr val="FF0000"/>
              </a:solidFill>
            </a:endParaRPr>
          </a:p>
          <a:p>
            <a:r>
              <a:rPr lang="fr-BE" sz="2000" b="1" dirty="0">
                <a:solidFill>
                  <a:srgbClr val="FF0000"/>
                </a:solidFill>
              </a:rPr>
              <a:t>Vidéogramme : « la Maladie Mentale »  par GSARA Bruxelles                                                                         </a:t>
            </a:r>
            <a:r>
              <a:rPr lang="fr-BE" sz="2000" b="1" dirty="0"/>
              <a:t>= témoignage d’un patient ayant été soigné  à Bertrix                                                                et  celui d’un jeune adulte bruxellois dans un groupe d’alpinisme.                             </a:t>
            </a:r>
          </a:p>
          <a:p>
            <a:r>
              <a:rPr lang="fr-BE" sz="2000" b="1" dirty="0">
                <a:solidFill>
                  <a:srgbClr val="FF0000"/>
                </a:solidFill>
              </a:rPr>
              <a:t>Exposition de peintures, sculptures et BD avec jury                                             </a:t>
            </a:r>
            <a:r>
              <a:rPr lang="fr-BE" sz="2000" b="1" dirty="0"/>
              <a:t>accessible aux artistes de Wallonie, Bruxelles et Flandre réalisant des œuvres ayant trait au thème de la maladie mentale</a:t>
            </a:r>
          </a:p>
          <a:p>
            <a:r>
              <a:rPr lang="fr-BE" sz="2000" b="1" dirty="0">
                <a:solidFill>
                  <a:srgbClr val="FF0000"/>
                </a:solidFill>
              </a:rPr>
              <a:t>Exposition parallèle des œuvres réalisées au CTRP « expression libre » </a:t>
            </a:r>
            <a:r>
              <a:rPr lang="fr-BE" sz="2000" b="1" dirty="0"/>
              <a:t>par des patients hospitalisés ou ayant séjourné antérieurement </a:t>
            </a:r>
          </a:p>
          <a:p>
            <a:r>
              <a:rPr lang="fr-BE" sz="2000" b="1" dirty="0">
                <a:solidFill>
                  <a:srgbClr val="FF0000"/>
                </a:solidFill>
              </a:rPr>
              <a:t>Colloque avec la participation d’enseignants universitaires                               </a:t>
            </a:r>
            <a:r>
              <a:rPr lang="fr-BE" sz="2000" b="1" dirty="0"/>
              <a:t>ouverts</a:t>
            </a:r>
            <a:r>
              <a:rPr lang="fr-BE" sz="2000" b="1" dirty="0">
                <a:solidFill>
                  <a:srgbClr val="FF0000"/>
                </a:solidFill>
              </a:rPr>
              <a:t>  </a:t>
            </a:r>
            <a:r>
              <a:rPr lang="fr-BE" sz="2000" b="1" dirty="0"/>
              <a:t>à tous les soignants de Belgique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BE" sz="2800" b="1" dirty="0">
                <a:solidFill>
                  <a:srgbClr val="0070C0"/>
                </a:solidFill>
              </a:rPr>
              <a:t>.</a:t>
            </a:r>
          </a:p>
        </p:txBody>
      </p:sp>
      <p:pic>
        <p:nvPicPr>
          <p:cNvPr id="4" name="Picture 2" descr="C:\Users\Utilisateur\Documents\PSYCHOLOGIE  - PSYCHIATRIE -  Psychanalyse  doc\EVOLUTION PSYCHIATRIQUE\ART BRUT\CLAIRIERE - PHOTOS\photos Eddy TOUSSAINT\IMG_3163.JPG"/>
          <p:cNvPicPr>
            <a:picLocks noGrp="1" noChangeAspect="1" noChangeArrowheads="1"/>
          </p:cNvPicPr>
          <p:nvPr>
            <p:ph idx="1"/>
          </p:nvPr>
        </p:nvPicPr>
        <p:blipFill>
          <a:blip r:embed="rId2" cstate="print"/>
          <a:srcRect/>
          <a:stretch>
            <a:fillRect/>
          </a:stretch>
        </p:blipFill>
        <p:spPr bwMode="auto">
          <a:xfrm>
            <a:off x="979623" y="815175"/>
            <a:ext cx="7336793" cy="56226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b="1" dirty="0">
                <a:solidFill>
                  <a:srgbClr val="FF0000"/>
                </a:solidFill>
              </a:rPr>
              <a:t>Loi du 26 juin 1990 concernant la                       protection de la personne du malade mental</a:t>
            </a:r>
            <a:endParaRPr lang="fr-BE" sz="3200" dirty="0"/>
          </a:p>
        </p:txBody>
      </p:sp>
      <p:sp>
        <p:nvSpPr>
          <p:cNvPr id="3" name="Espace réservé du contenu 2"/>
          <p:cNvSpPr>
            <a:spLocks noGrp="1"/>
          </p:cNvSpPr>
          <p:nvPr>
            <p:ph idx="1"/>
          </p:nvPr>
        </p:nvSpPr>
        <p:spPr/>
        <p:txBody>
          <a:bodyPr>
            <a:normAutofit fontScale="55000" lnSpcReduction="20000"/>
          </a:bodyPr>
          <a:lstStyle/>
          <a:p>
            <a:r>
              <a:rPr lang="fr-BE" b="1" dirty="0"/>
              <a:t>Jusqu’en 1990,  </a:t>
            </a:r>
            <a:r>
              <a:rPr lang="fr-BE" b="1" dirty="0">
                <a:solidFill>
                  <a:srgbClr val="7030A0"/>
                </a:solidFill>
              </a:rPr>
              <a:t>les lois qui prévalaient en matière de protection du malade </a:t>
            </a:r>
            <a:r>
              <a:rPr lang="fr-BE" b="1" dirty="0"/>
              <a:t>mental étaient celles </a:t>
            </a:r>
            <a:r>
              <a:rPr lang="fr-BE" b="1" dirty="0">
                <a:solidFill>
                  <a:srgbClr val="7030A0"/>
                </a:solidFill>
              </a:rPr>
              <a:t>du 18 juin 1850 et du 28 décembre 1873 </a:t>
            </a:r>
            <a:r>
              <a:rPr lang="fr-BE" b="1" dirty="0"/>
              <a:t>avec des mesures de </a:t>
            </a:r>
            <a:r>
              <a:rPr lang="fr-BE" b="1" dirty="0">
                <a:solidFill>
                  <a:srgbClr val="7030A0"/>
                </a:solidFill>
              </a:rPr>
              <a:t>colocation en milieu hospitalier ou de séquestration à domicile </a:t>
            </a:r>
            <a:r>
              <a:rPr lang="fr-BE" b="1" dirty="0"/>
              <a:t>prises</a:t>
            </a:r>
            <a:r>
              <a:rPr lang="fr-BE" b="1" dirty="0">
                <a:solidFill>
                  <a:srgbClr val="FF0000"/>
                </a:solidFill>
              </a:rPr>
              <a:t> </a:t>
            </a:r>
            <a:r>
              <a:rPr lang="fr-BE" b="1" dirty="0"/>
              <a:t>par les autorités administratives communales.                                                                                                     </a:t>
            </a:r>
            <a:r>
              <a:rPr lang="fr-BE" b="1" dirty="0">
                <a:solidFill>
                  <a:srgbClr val="7030A0"/>
                </a:solidFill>
              </a:rPr>
              <a:t>Elles privaient un individu de sa liberté contre son gré, </a:t>
            </a:r>
            <a:r>
              <a:rPr lang="fr-BE" b="1" dirty="0"/>
              <a:t>permettant un traitement médical de l’intéressé soit à l’hôpital dans sa famille ou avec l’aide de ses alliés. </a:t>
            </a:r>
          </a:p>
          <a:p>
            <a:r>
              <a:rPr lang="fr-BE" b="1" dirty="0"/>
              <a:t>Le pouvoir judiciaire – plus précisément le tribunal de 1ère instance – n’intervenait que lorsque le colloqué ou toute autre personne intéressée décidait d’exercer le recours dont il disposait. </a:t>
            </a:r>
          </a:p>
          <a:p>
            <a:r>
              <a:rPr lang="fr-BE" b="1" dirty="0"/>
              <a:t>Heureusement,   </a:t>
            </a:r>
            <a:r>
              <a:rPr lang="fr-BE" b="1" dirty="0">
                <a:solidFill>
                  <a:srgbClr val="FF0000"/>
                </a:solidFill>
              </a:rPr>
              <a:t>la nouvelle loi du 26 juin 1990  de « mise en observation »        </a:t>
            </a:r>
            <a:r>
              <a:rPr lang="fr-BE" b="1" dirty="0"/>
              <a:t>se conformait aux  principaux souhaits  d’une réforme drastique des mesures  antérieures non compatibles avec les Droits de l’Homme.                                                         Cela  correspondait mieux aux espoirs du monde psychiatrique et de toute la société, en </a:t>
            </a:r>
            <a:r>
              <a:rPr lang="fr-BE" b="1" dirty="0">
                <a:solidFill>
                  <a:srgbClr val="FF0000"/>
                </a:solidFill>
              </a:rPr>
              <a:t>exigeant la  prise en charge judiciaire dans son application</a:t>
            </a:r>
            <a:r>
              <a:rPr lang="fr-BE" b="1" dirty="0"/>
              <a:t>.</a:t>
            </a:r>
          </a:p>
          <a:p>
            <a:r>
              <a:rPr lang="fr-BE" b="1" dirty="0"/>
              <a:t>L’objectif de cette loi  fut de veiller à une meilleure protection des droits individuels en plaçant les soins contraints sous le contrôle d’une autorité judiciaire, et en donnant une place au débat contradictoire par avocat présent.   </a:t>
            </a:r>
            <a:endParaRPr lang="fr-BE" dirty="0"/>
          </a:p>
          <a:p>
            <a:endParaRPr lang="fr-B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0026"/>
          </a:xfrm>
        </p:spPr>
        <p:txBody>
          <a:bodyPr>
            <a:normAutofit fontScale="90000"/>
          </a:bodyPr>
          <a:lstStyle/>
          <a:p>
            <a:r>
              <a:rPr lang="fr-BE" sz="2000" b="1" dirty="0">
                <a:solidFill>
                  <a:srgbClr val="FF0000"/>
                </a:solidFill>
              </a:rPr>
              <a:t>.</a:t>
            </a:r>
          </a:p>
        </p:txBody>
      </p:sp>
      <p:pic>
        <p:nvPicPr>
          <p:cNvPr id="2050" name="Picture 2" descr="C:\Users\Utilisateur\Documents\PSYCHOLOGIE  - PSYCHIATRIE -  Psychanalyse  doc\EVOLUTION PSYCHIATRIQUE\CLAIRIERE - PHOTOS\Loi de Protection des malades mentaux a .jpg"/>
          <p:cNvPicPr>
            <a:picLocks noGrp="1" noChangeAspect="1" noChangeArrowheads="1"/>
          </p:cNvPicPr>
          <p:nvPr>
            <p:ph idx="1"/>
          </p:nvPr>
        </p:nvPicPr>
        <p:blipFill>
          <a:blip r:embed="rId2" cstate="print"/>
          <a:srcRect/>
          <a:stretch>
            <a:fillRect/>
          </a:stretch>
        </p:blipFill>
        <p:spPr bwMode="auto">
          <a:xfrm>
            <a:off x="491547" y="512676"/>
            <a:ext cx="8112901" cy="60846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BE" sz="2800" b="1" dirty="0">
                <a:solidFill>
                  <a:srgbClr val="FF0000"/>
                </a:solidFill>
              </a:rPr>
              <a:t>Droits des patients </a:t>
            </a:r>
            <a:r>
              <a:rPr lang="fr-BE" sz="2400" b="1" dirty="0">
                <a:solidFill>
                  <a:srgbClr val="FF0000"/>
                </a:solidFill>
              </a:rPr>
              <a:t>: Loi du 6 octobre 2002</a:t>
            </a:r>
            <a:br>
              <a:rPr lang="fr-BE" sz="2400" b="1" dirty="0"/>
            </a:br>
            <a:r>
              <a:rPr lang="fr-BE" sz="1800" b="1" dirty="0"/>
              <a:t>Construire ensemble la relation entre patients et soignants</a:t>
            </a:r>
          </a:p>
        </p:txBody>
      </p:sp>
      <p:sp>
        <p:nvSpPr>
          <p:cNvPr id="3" name="Espace réservé du contenu 2"/>
          <p:cNvSpPr>
            <a:spLocks noGrp="1"/>
          </p:cNvSpPr>
          <p:nvPr>
            <p:ph idx="1"/>
          </p:nvPr>
        </p:nvSpPr>
        <p:spPr>
          <a:xfrm>
            <a:off x="457200" y="1340768"/>
            <a:ext cx="8229600" cy="4785395"/>
          </a:xfrm>
        </p:spPr>
        <p:txBody>
          <a:bodyPr>
            <a:normAutofit/>
          </a:bodyPr>
          <a:lstStyle/>
          <a:p>
            <a:pPr algn="ctr"/>
            <a:r>
              <a:rPr lang="fr-BE" sz="1600" b="1" dirty="0"/>
              <a:t>Le 6 octobre 2002, une nouvelle loi précise les droits du patient pour pouvoir décider               le plus librement possible de leur santé et de leur choix du médecin et du traitement.                 C’est pour cela qu’elle prévoit aussi l’existence d’une fonction de médiation.                                   </a:t>
            </a:r>
            <a:r>
              <a:rPr lang="fr-BE" sz="1400" b="1" dirty="0">
                <a:solidFill>
                  <a:srgbClr val="0070C0"/>
                </a:solidFill>
              </a:rPr>
              <a:t>(Plateforme de concertation en Santé Mentale de la province de Luxembourg)</a:t>
            </a:r>
          </a:p>
          <a:p>
            <a:r>
              <a:rPr lang="fr-BE" sz="1800" b="1" dirty="0">
                <a:solidFill>
                  <a:srgbClr val="FF0000"/>
                </a:solidFill>
              </a:rPr>
              <a:t>Droit à des prestations  de qualité </a:t>
            </a:r>
            <a:r>
              <a:rPr lang="fr-BE" sz="1600" b="1" dirty="0">
                <a:solidFill>
                  <a:srgbClr val="FF0000"/>
                </a:solidFill>
              </a:rPr>
              <a:t>: </a:t>
            </a:r>
            <a:r>
              <a:rPr lang="fr-BE" sz="1600" b="1" dirty="0"/>
              <a:t>dans le respect de la dignité de la personne ,                              sans discrimination ni critiques de vos convictions.</a:t>
            </a:r>
          </a:p>
          <a:p>
            <a:r>
              <a:rPr lang="fr-BE" sz="1800" b="1" dirty="0">
                <a:solidFill>
                  <a:srgbClr val="FF0000"/>
                </a:solidFill>
              </a:rPr>
              <a:t>Droit au libre choix professionnel </a:t>
            </a:r>
            <a:r>
              <a:rPr lang="fr-BE" sz="1600" b="1" dirty="0"/>
              <a:t>: concernant le médecin ou le dispensateur de soins,  mais ce peut être limité par des circonstances propres à l’organisation des soins de santé.</a:t>
            </a:r>
          </a:p>
          <a:p>
            <a:r>
              <a:rPr lang="fr-BE" sz="1600" b="1" dirty="0">
                <a:solidFill>
                  <a:srgbClr val="FF0000"/>
                </a:solidFill>
              </a:rPr>
              <a:t>Droit à l’information concernant l’état de santé de chacun</a:t>
            </a:r>
            <a:r>
              <a:rPr lang="fr-BE" sz="1600" b="1" dirty="0"/>
              <a:t>, expliqué dans un langage compréhensible, avec possibilité d’y réfléchir avant de prendre une décision;  mais l’on peut retarder une information en cas de grave dangerosité de l’affection.</a:t>
            </a:r>
          </a:p>
          <a:p>
            <a:r>
              <a:rPr lang="fr-BE" sz="1600" b="1" dirty="0">
                <a:solidFill>
                  <a:srgbClr val="FF0000"/>
                </a:solidFill>
              </a:rPr>
              <a:t>Droit de consentir (ou non) au traitement proposé </a:t>
            </a:r>
            <a:r>
              <a:rPr lang="fr-BE" sz="1600" b="1" dirty="0"/>
              <a:t>après avoir été suffisamment informé dans une relation de confiance, renseignant des conséquences encourues en cas de refus</a:t>
            </a:r>
          </a:p>
          <a:p>
            <a:r>
              <a:rPr lang="fr-BE" sz="1600" b="1" dirty="0">
                <a:solidFill>
                  <a:srgbClr val="FF0000"/>
                </a:solidFill>
              </a:rPr>
              <a:t>Droit à un dossier médical tenu à jour et consultable dans certaines conditions.</a:t>
            </a:r>
          </a:p>
          <a:p>
            <a:r>
              <a:rPr lang="fr-BE" sz="1600" b="1" dirty="0">
                <a:solidFill>
                  <a:srgbClr val="FF0000"/>
                </a:solidFill>
              </a:rPr>
              <a:t>Droit à la protection de la vie privée ou de plainte </a:t>
            </a:r>
            <a:r>
              <a:rPr lang="fr-BE" sz="1600" b="1" dirty="0"/>
              <a:t>(valable pour tous les soignants)</a:t>
            </a:r>
          </a:p>
          <a:p>
            <a:r>
              <a:rPr lang="fr-BE" sz="1600" b="1" dirty="0">
                <a:solidFill>
                  <a:srgbClr val="FF0000"/>
                </a:solidFill>
              </a:rPr>
              <a:t>Droit à la médiation en cas d’insatisfaction ou de plainte.</a:t>
            </a:r>
          </a:p>
          <a:p>
            <a:r>
              <a:rPr lang="fr-BE" sz="1600" b="1" dirty="0">
                <a:solidFill>
                  <a:srgbClr val="FF0000"/>
                </a:solidFill>
              </a:rPr>
              <a:t>Droit de représentation par un mandataire en cas d’incapacité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BE" dirty="0"/>
              <a:t>.</a:t>
            </a:r>
          </a:p>
        </p:txBody>
      </p:sp>
      <p:pic>
        <p:nvPicPr>
          <p:cNvPr id="1026" name="Picture 2" descr="C:\Users\Utilisateur\Documents\PSYCHOLOGIE  - PSYCHIATRIE -  Psychanalyse  doc\EVOLUTION PSYCHIATRIQUE\CLAIRIERE - PHOTOS\Droits des Patients -2002-en-Belgique a .jpg"/>
          <p:cNvPicPr>
            <a:picLocks noGrp="1" noChangeAspect="1" noChangeArrowheads="1"/>
          </p:cNvPicPr>
          <p:nvPr>
            <p:ph idx="1"/>
          </p:nvPr>
        </p:nvPicPr>
        <p:blipFill>
          <a:blip r:embed="rId2" cstate="print"/>
          <a:srcRect/>
          <a:stretch>
            <a:fillRect/>
          </a:stretch>
        </p:blipFill>
        <p:spPr bwMode="auto">
          <a:xfrm>
            <a:off x="827584" y="967452"/>
            <a:ext cx="3384376" cy="5259320"/>
          </a:xfrm>
          <a:prstGeom prst="rect">
            <a:avLst/>
          </a:prstGeom>
          <a:noFill/>
        </p:spPr>
      </p:pic>
      <p:pic>
        <p:nvPicPr>
          <p:cNvPr id="1027" name="Picture 3" descr="C:\Users\Utilisateur\Documents\PSYCHOLOGIE  - PSYCHIATRIE -  Psychanalyse  doc\EVOLUTION PSYCHIATRIQUE\CLAIRIERE - PHOTOS\Droits du patient 2014.jpg"/>
          <p:cNvPicPr>
            <a:picLocks noChangeAspect="1" noChangeArrowheads="1"/>
          </p:cNvPicPr>
          <p:nvPr/>
        </p:nvPicPr>
        <p:blipFill>
          <a:blip r:embed="rId3" cstate="print"/>
          <a:srcRect/>
          <a:stretch>
            <a:fillRect/>
          </a:stretch>
        </p:blipFill>
        <p:spPr bwMode="auto">
          <a:xfrm>
            <a:off x="4139952" y="982168"/>
            <a:ext cx="3933470" cy="521840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pPr lvl="0"/>
            <a:r>
              <a:rPr lang="fr-BE" sz="3100" b="1" dirty="0"/>
              <a:t>Historique de l’installation de « La Clairière à Bertrix </a:t>
            </a:r>
            <a:br>
              <a:rPr lang="fr-BE" dirty="0"/>
            </a:br>
            <a:endParaRPr lang="fr-BE" dirty="0"/>
          </a:p>
        </p:txBody>
      </p:sp>
      <p:sp>
        <p:nvSpPr>
          <p:cNvPr id="3" name="Espace réservé du contenu 2"/>
          <p:cNvSpPr>
            <a:spLocks noGrp="1"/>
          </p:cNvSpPr>
          <p:nvPr>
            <p:ph idx="1"/>
          </p:nvPr>
        </p:nvSpPr>
        <p:spPr/>
        <p:txBody>
          <a:bodyPr>
            <a:normAutofit fontScale="70000" lnSpcReduction="20000"/>
          </a:bodyPr>
          <a:lstStyle/>
          <a:p>
            <a:r>
              <a:rPr lang="fr-BE" b="1" dirty="0">
                <a:solidFill>
                  <a:schemeClr val="tx2"/>
                </a:solidFill>
              </a:rPr>
              <a:t>24 octobre 1958 </a:t>
            </a:r>
            <a:r>
              <a:rPr lang="fr-BE" b="1" dirty="0"/>
              <a:t>: Le Conseil Provincial de Luxembourg souhaite   créer un établissement  hospitalier pour malades mentaux                 en vue de les rapprocher de leur famille et de leur milieu.</a:t>
            </a:r>
            <a:endParaRPr lang="fr-BE" dirty="0"/>
          </a:p>
          <a:p>
            <a:r>
              <a:rPr lang="fr-BE" b="1" dirty="0">
                <a:solidFill>
                  <a:schemeClr val="tx2"/>
                </a:solidFill>
              </a:rPr>
              <a:t>12 octobre 1961</a:t>
            </a:r>
            <a:r>
              <a:rPr lang="fr-BE" b="1" dirty="0"/>
              <a:t> : La décision est prise et les démarches 			          commencent pour concrétiser le projet.</a:t>
            </a:r>
            <a:endParaRPr lang="fr-BE" dirty="0"/>
          </a:p>
          <a:p>
            <a:r>
              <a:rPr lang="fr-BE" b="1" dirty="0">
                <a:solidFill>
                  <a:schemeClr val="tx2"/>
                </a:solidFill>
              </a:rPr>
              <a:t>1</a:t>
            </a:r>
            <a:r>
              <a:rPr lang="fr-BE" b="1" baseline="30000" dirty="0">
                <a:solidFill>
                  <a:schemeClr val="tx2"/>
                </a:solidFill>
              </a:rPr>
              <a:t>er</a:t>
            </a:r>
            <a:r>
              <a:rPr lang="fr-BE" b="1" dirty="0">
                <a:solidFill>
                  <a:schemeClr val="tx2"/>
                </a:solidFill>
              </a:rPr>
              <a:t> septembre 1964</a:t>
            </a:r>
            <a:r>
              <a:rPr lang="fr-BE" b="1" dirty="0"/>
              <a:t> : La Commune de Bertrix propose                                   			un terrain d’implantation qui est approuvé.</a:t>
            </a:r>
          </a:p>
          <a:p>
            <a:r>
              <a:rPr lang="fr-BE" b="1" dirty="0">
                <a:solidFill>
                  <a:schemeClr val="tx2"/>
                </a:solidFill>
              </a:rPr>
              <a:t>30 octobre 1965</a:t>
            </a:r>
            <a:r>
              <a:rPr lang="fr-BE" b="1" dirty="0"/>
              <a:t> : Début des travaux de construction sur le site en bordure de forêt.</a:t>
            </a:r>
          </a:p>
          <a:p>
            <a:r>
              <a:rPr lang="fr-BE" b="1" dirty="0">
                <a:solidFill>
                  <a:schemeClr val="tx2"/>
                </a:solidFill>
              </a:rPr>
              <a:t>30 juillet 1969 </a:t>
            </a:r>
            <a:r>
              <a:rPr lang="fr-BE" b="1" dirty="0"/>
              <a:t>: Agréation de l’institution en services O - F – P.</a:t>
            </a:r>
          </a:p>
          <a:p>
            <a:endParaRPr lang="fr-BE" b="1" dirty="0"/>
          </a:p>
          <a:p>
            <a:r>
              <a:rPr lang="fr-BE" b="1" dirty="0"/>
              <a:t> </a:t>
            </a:r>
            <a:r>
              <a:rPr lang="fr-BE" b="1" dirty="0">
                <a:solidFill>
                  <a:schemeClr val="tx2"/>
                </a:solidFill>
              </a:rPr>
              <a:t>6 mars 1970 </a:t>
            </a:r>
            <a:r>
              <a:rPr lang="fr-BE" b="1" dirty="0"/>
              <a:t>: Admission de la première malade                                                               		     au pavillon  « les Bruyères » (7)</a:t>
            </a:r>
          </a:p>
          <a:p>
            <a:pPr>
              <a:buNone/>
            </a:pPr>
            <a:r>
              <a:rPr lang="fr-BE" dirty="0"/>
              <a:t>	</a:t>
            </a:r>
            <a:r>
              <a:rPr lang="fr-BE" b="1" dirty="0"/>
              <a:t>	</a:t>
            </a:r>
            <a:endParaRPr lang="fr-BE" dirty="0"/>
          </a:p>
          <a:p>
            <a:endParaRPr lang="fr-B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BE" dirty="0"/>
              <a:t>Constat après 25 ans  </a:t>
            </a:r>
          </a:p>
        </p:txBody>
      </p:sp>
      <p:sp>
        <p:nvSpPr>
          <p:cNvPr id="4" name="Espace réservé du contenu 3"/>
          <p:cNvSpPr>
            <a:spLocks noGrp="1"/>
          </p:cNvSpPr>
          <p:nvPr>
            <p:ph idx="1"/>
          </p:nvPr>
        </p:nvSpPr>
        <p:spPr>
          <a:xfrm>
            <a:off x="457200" y="1196752"/>
            <a:ext cx="8229600" cy="4929411"/>
          </a:xfrm>
        </p:spPr>
        <p:txBody>
          <a:bodyPr>
            <a:normAutofit fontScale="77500" lnSpcReduction="20000"/>
          </a:bodyPr>
          <a:lstStyle/>
          <a:p>
            <a:r>
              <a:rPr lang="fr-BE" sz="2400" b="1" dirty="0"/>
              <a:t>Les objectifs initiaux nous apparaissaient atteints </a:t>
            </a:r>
          </a:p>
          <a:p>
            <a:r>
              <a:rPr lang="fr-BE" sz="2400" b="1" dirty="0">
                <a:solidFill>
                  <a:srgbClr val="FF0000"/>
                </a:solidFill>
              </a:rPr>
              <a:t>L’approche psycho-médico-sociale </a:t>
            </a:r>
            <a:r>
              <a:rPr lang="fr-BE" sz="2400" b="1" dirty="0"/>
              <a:t>visait à l’humanisation des soins en milieu hospitalier  </a:t>
            </a:r>
            <a:r>
              <a:rPr lang="fr-BE" sz="2400" b="1" dirty="0">
                <a:solidFill>
                  <a:srgbClr val="FF0000"/>
                </a:solidFill>
              </a:rPr>
              <a:t>grâce à la Psychothérapie institutionnelle</a:t>
            </a:r>
            <a:r>
              <a:rPr lang="fr-BE" sz="2400" b="1" dirty="0"/>
              <a:t>.</a:t>
            </a:r>
          </a:p>
          <a:p>
            <a:r>
              <a:rPr lang="fr-BE" sz="2400" b="1" dirty="0">
                <a:solidFill>
                  <a:srgbClr val="FF0000"/>
                </a:solidFill>
              </a:rPr>
              <a:t>Les progrès pharmacologiques avec les psychotropes                                                     </a:t>
            </a:r>
            <a:r>
              <a:rPr lang="fr-BE" sz="2400" b="1" dirty="0"/>
              <a:t>ont permis de soigner et souvent  de guérir les troubles psychiques </a:t>
            </a:r>
          </a:p>
          <a:p>
            <a:r>
              <a:rPr lang="fr-BE" sz="2400" b="1" dirty="0">
                <a:solidFill>
                  <a:srgbClr val="FF0000"/>
                </a:solidFill>
              </a:rPr>
              <a:t>Le développement des services extrahospitaliers  de santé mentale                                                     </a:t>
            </a:r>
            <a:r>
              <a:rPr lang="fr-BE" sz="2400" b="1" dirty="0"/>
              <a:t>autorise des soins ambulatoires pour éviter des hospitalisations                               ou pour assurer le suivi à la sortie d’un séjour.  </a:t>
            </a:r>
          </a:p>
          <a:p>
            <a:r>
              <a:rPr lang="fr-BE" sz="2400" b="1" dirty="0">
                <a:solidFill>
                  <a:srgbClr val="FF0000"/>
                </a:solidFill>
              </a:rPr>
              <a:t>Les habitations protégées et les appartements thérapeutiques                             </a:t>
            </a:r>
            <a:r>
              <a:rPr lang="fr-BE" sz="2400" b="1" dirty="0"/>
              <a:t>offrent des alternatives d’hébergement pour les isolés.</a:t>
            </a:r>
          </a:p>
          <a:p>
            <a:r>
              <a:rPr lang="fr-BE" sz="2400" b="1" dirty="0">
                <a:solidFill>
                  <a:srgbClr val="FF0000"/>
                </a:solidFill>
              </a:rPr>
              <a:t>La Plateforme de Concertation en Santé Mentale </a:t>
            </a:r>
            <a:r>
              <a:rPr lang="fr-BE" sz="2000" b="1" dirty="0">
                <a:solidFill>
                  <a:srgbClr val="FF0000"/>
                </a:solidFill>
              </a:rPr>
              <a:t>(24 juin 1993)</a:t>
            </a:r>
            <a:r>
              <a:rPr lang="fr-BE" sz="2400" b="1" dirty="0">
                <a:solidFill>
                  <a:srgbClr val="FF0000"/>
                </a:solidFill>
              </a:rPr>
              <a:t>                                             </a:t>
            </a:r>
            <a:r>
              <a:rPr lang="fr-BE" sz="2300" b="1" dirty="0"/>
              <a:t>a eu pour mission d’organiser les échanges entre les soignants hospitaliers et les intervenants extérieurs pour une meilleure collaboration</a:t>
            </a:r>
            <a:r>
              <a:rPr lang="fr-BE" sz="2300" dirty="0"/>
              <a:t>.</a:t>
            </a:r>
            <a:endParaRPr lang="fr-BE" sz="2000" dirty="0"/>
          </a:p>
          <a:p>
            <a:r>
              <a:rPr lang="fr-BE" sz="2400" b="1" dirty="0">
                <a:solidFill>
                  <a:srgbClr val="FF0000"/>
                </a:solidFill>
              </a:rPr>
              <a:t>La Restructuration de la Politique de Santé Mentale </a:t>
            </a:r>
            <a:r>
              <a:rPr lang="fr-BE" sz="2000" b="1" dirty="0"/>
              <a:t>(107quater) </a:t>
            </a:r>
            <a:r>
              <a:rPr lang="fr-BE" sz="2000" b="1" dirty="0">
                <a:solidFill>
                  <a:srgbClr val="FF0000"/>
                </a:solidFill>
              </a:rPr>
              <a:t>                               </a:t>
            </a:r>
            <a:r>
              <a:rPr lang="fr-BE" sz="2000" b="1" dirty="0"/>
              <a:t>a été décidée en 2002 et mise en œuvre en 2009                                                                                                </a:t>
            </a:r>
            <a:r>
              <a:rPr lang="fr-BE" sz="2000" b="1" dirty="0">
                <a:solidFill>
                  <a:srgbClr val="FF0000"/>
                </a:solidFill>
              </a:rPr>
              <a:t>pour une adéquation améliorée des services extrahospitaliers	                                           L’Instauration du Comité de Concertation de la Province s’effectua en 2015/2016</a:t>
            </a:r>
          </a:p>
          <a:p>
            <a:r>
              <a:rPr lang="fr-BE" sz="2000" b="1" dirty="0"/>
              <a:t>Il s’agit d’envisager de nouvelles perspectives pour bénéficier du progrès des concepts psychiatriques et des nouvelles technologies en cours  mais aussi en vue d’une meilleure adaptation aux problèmes de société  (</a:t>
            </a:r>
            <a:r>
              <a:rPr lang="fr-BE" sz="2000" b="1" dirty="0" err="1"/>
              <a:t>burn</a:t>
            </a:r>
            <a:r>
              <a:rPr lang="fr-BE" sz="2000" b="1" dirty="0"/>
              <a:t> out – violences conjugales et familiales - …)</a:t>
            </a:r>
          </a:p>
          <a:p>
            <a:endParaRPr lang="fr-BE"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6792" y="0"/>
            <a:ext cx="8208912" cy="332656"/>
          </a:xfrm>
        </p:spPr>
        <p:txBody>
          <a:bodyPr>
            <a:normAutofit fontScale="90000"/>
          </a:bodyPr>
          <a:lstStyle/>
          <a:p>
            <a:r>
              <a:rPr lang="fr-BE" dirty="0"/>
              <a:t>.</a:t>
            </a:r>
          </a:p>
        </p:txBody>
      </p:sp>
      <p:pic>
        <p:nvPicPr>
          <p:cNvPr id="5" name="Picture 2" descr="C:\Users\Utilisateur\Documents\PSYCHOLOGIE  - PSYCHIATRIE -  Psychanalyse  doc\EVOLUTION PSYCHIATRIQUE\ART BRUT\CLAIRIERE - PHOTOS\photos Eddy TOUSSAINT\IMG_3168.JPG"/>
          <p:cNvPicPr>
            <a:picLocks noGrp="1" noChangeAspect="1" noChangeArrowheads="1"/>
          </p:cNvPicPr>
          <p:nvPr>
            <p:ph idx="1"/>
          </p:nvPr>
        </p:nvPicPr>
        <p:blipFill>
          <a:blip r:embed="rId2" cstate="print"/>
          <a:srcRect/>
          <a:stretch>
            <a:fillRect/>
          </a:stretch>
        </p:blipFill>
        <p:spPr bwMode="auto">
          <a:xfrm>
            <a:off x="1835696" y="548679"/>
            <a:ext cx="5502236" cy="606335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BE" sz="2800" b="1" dirty="0">
                <a:solidFill>
                  <a:srgbClr val="0070C0"/>
                </a:solidFill>
              </a:rPr>
              <a:t>La Clairière devient le Centre Universitaire Provincial</a:t>
            </a:r>
            <a:endParaRPr lang="fr-BE" sz="2800" dirty="0"/>
          </a:p>
        </p:txBody>
      </p:sp>
      <p:sp>
        <p:nvSpPr>
          <p:cNvPr id="3" name="Espace réservé du contenu 2"/>
          <p:cNvSpPr>
            <a:spLocks noGrp="1"/>
          </p:cNvSpPr>
          <p:nvPr>
            <p:ph idx="1"/>
          </p:nvPr>
        </p:nvSpPr>
        <p:spPr>
          <a:xfrm>
            <a:off x="457200" y="1340768"/>
            <a:ext cx="8229600" cy="4785395"/>
          </a:xfrm>
        </p:spPr>
        <p:txBody>
          <a:bodyPr>
            <a:normAutofit fontScale="85000" lnSpcReduction="20000"/>
          </a:bodyPr>
          <a:lstStyle/>
          <a:p>
            <a:pPr>
              <a:lnSpc>
                <a:spcPct val="110000"/>
              </a:lnSpc>
            </a:pPr>
            <a:r>
              <a:rPr lang="fr-BE" sz="3100" b="1" dirty="0">
                <a:solidFill>
                  <a:srgbClr val="FF0000"/>
                </a:solidFill>
              </a:rPr>
              <a:t>Le Professeur Marc ANSSEAU de l’Université de Liège                </a:t>
            </a:r>
            <a:r>
              <a:rPr lang="fr-BE" sz="2400" b="1" dirty="0">
                <a:latin typeface="Arial" pitchFamily="34" charset="0"/>
                <a:cs typeface="Arial" pitchFamily="34" charset="0"/>
              </a:rPr>
              <a:t>est sollicité en l’an 1996 pour superviser l’équipe médicale.               Il désigne William PITCHOT comme Médecin Directeur  Médical.                                                   Cela devait permettre l’apport des recherches dans le domaine du diagnostic et du traitement et le maintien de la collaboration de candidats psychiatres pour compléter l’équipe.                                Mais la Convention ne fut pas renouvelée après 5 ans.</a:t>
            </a:r>
          </a:p>
          <a:p>
            <a:r>
              <a:rPr lang="fr-BE" sz="3100" b="1" dirty="0">
                <a:solidFill>
                  <a:srgbClr val="FF0000"/>
                </a:solidFill>
              </a:rPr>
              <a:t>Le Professeur Henri BOONE de l’Université de Mons                         </a:t>
            </a:r>
            <a:r>
              <a:rPr lang="fr-BE" sz="2400" b="1" dirty="0">
                <a:latin typeface="Arial" pitchFamily="34" charset="0"/>
                <a:cs typeface="Arial" pitchFamily="34" charset="0"/>
              </a:rPr>
              <a:t>lui succéda après sa démission et de nouveaux psychiatres furent recrutés pour préparer l’avenir et remplacer les partants</a:t>
            </a:r>
            <a:r>
              <a:rPr lang="fr-BE" sz="3100" b="1" dirty="0"/>
              <a:t>.</a:t>
            </a:r>
          </a:p>
          <a:p>
            <a:endParaRPr lang="fr-BE" sz="3100" b="1" dirty="0"/>
          </a:p>
          <a:p>
            <a:r>
              <a:rPr lang="fr-BE" sz="2800" b="1" dirty="0">
                <a:solidFill>
                  <a:srgbClr val="FF0000"/>
                </a:solidFill>
              </a:rPr>
              <a:t>« La Clairière » restera une institution provinciale jusqu’au 31 décembre 2008; elle sera reprise à partir de 2009                           au sein de </a:t>
            </a:r>
            <a:r>
              <a:rPr lang="fr-BE" sz="3300" b="1" dirty="0">
                <a:solidFill>
                  <a:srgbClr val="FF0000"/>
                </a:solidFill>
              </a:rPr>
              <a:t>l’intercommunale VIVALIA.</a:t>
            </a:r>
          </a:p>
          <a:p>
            <a:endParaRPr lang="fr-B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BE" sz="3200" dirty="0"/>
              <a:t>La </a:t>
            </a:r>
            <a:r>
              <a:rPr lang="fr-BE" sz="3200" dirty="0" err="1"/>
              <a:t>Cafétaria</a:t>
            </a:r>
            <a:r>
              <a:rPr lang="fr-BE" sz="3200" dirty="0"/>
              <a:t> du Centre Social </a:t>
            </a:r>
          </a:p>
        </p:txBody>
      </p:sp>
      <p:pic>
        <p:nvPicPr>
          <p:cNvPr id="1026" name="Picture 2" descr="C:\Users\Utilisateur\Documents\PSYCHOLOGIE  - PSYCHIATRIE -  Psychanalyse  doc\EVOLUTION PSYCHIATRIQUE\CLAIRIERE - PHOTOS\Brochure\DSC01157.JPG"/>
          <p:cNvPicPr>
            <a:picLocks noGrp="1" noChangeAspect="1" noChangeArrowheads="1"/>
          </p:cNvPicPr>
          <p:nvPr>
            <p:ph idx="1"/>
          </p:nvPr>
        </p:nvPicPr>
        <p:blipFill>
          <a:blip r:embed="rId2" cstate="print"/>
          <a:srcRect/>
          <a:stretch>
            <a:fillRect/>
          </a:stretch>
        </p:blipFill>
        <p:spPr bwMode="auto">
          <a:xfrm>
            <a:off x="323527" y="1268760"/>
            <a:ext cx="8500067" cy="52421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solidFill>
                  <a:schemeClr val="accent6">
                    <a:lumMod val="75000"/>
                  </a:schemeClr>
                </a:solidFill>
              </a:rPr>
              <a:t>La joyeuse équipe initiale</a:t>
            </a:r>
            <a:endParaRPr lang="fr-BE" dirty="0"/>
          </a:p>
        </p:txBody>
      </p:sp>
      <p:sp>
        <p:nvSpPr>
          <p:cNvPr id="3" name="Espace réservé du contenu 2"/>
          <p:cNvSpPr>
            <a:spLocks noGrp="1"/>
          </p:cNvSpPr>
          <p:nvPr>
            <p:ph idx="1"/>
          </p:nvPr>
        </p:nvSpPr>
        <p:spPr/>
        <p:txBody>
          <a:bodyPr/>
          <a:lstStyle/>
          <a:p>
            <a:endParaRPr lang="fr-BE"/>
          </a:p>
        </p:txBody>
      </p:sp>
      <p:pic>
        <p:nvPicPr>
          <p:cNvPr id="4" name="Picture 2" descr="C:\Users\Utilisateur\Documents\PSYCHOLOGIE  - PSYCHIATRIE -  Psychanalyse  doc\EVOLUTION PSYCHIATRIQUE\La CLAIRIERE - photos\Nouveau dossier\img835.jpg"/>
          <p:cNvPicPr>
            <a:picLocks noChangeAspect="1" noChangeArrowheads="1"/>
          </p:cNvPicPr>
          <p:nvPr/>
        </p:nvPicPr>
        <p:blipFill>
          <a:blip r:embed="rId2" cstate="print"/>
          <a:srcRect/>
          <a:stretch>
            <a:fillRect/>
          </a:stretch>
        </p:blipFill>
        <p:spPr bwMode="auto">
          <a:xfrm>
            <a:off x="791009" y="1600200"/>
            <a:ext cx="7561981"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pPr algn="l"/>
            <a:r>
              <a:rPr lang="fr-BE" sz="2400" dirty="0"/>
              <a:t>	     </a:t>
            </a:r>
            <a:r>
              <a:rPr lang="fr-BE" sz="2400" b="1" dirty="0"/>
              <a:t>Catherine MAUSEN	Jean CHANTRAINE </a:t>
            </a:r>
            <a:br>
              <a:rPr lang="fr-BE" sz="2400" b="1" dirty="0"/>
            </a:br>
            <a:r>
              <a:rPr lang="fr-BE" sz="2400" b="1" dirty="0"/>
              <a:t>	</a:t>
            </a:r>
            <a:r>
              <a:rPr lang="fr-BE" sz="2000" b="1" dirty="0"/>
              <a:t>       Infirmière en Chef</a:t>
            </a:r>
            <a:r>
              <a:rPr lang="fr-BE" sz="2400" b="1" dirty="0"/>
              <a:t>		</a:t>
            </a:r>
            <a:r>
              <a:rPr lang="fr-BE" sz="2000" b="1" dirty="0"/>
              <a:t>Médecin Chef Directeur </a:t>
            </a:r>
          </a:p>
        </p:txBody>
      </p:sp>
      <p:pic>
        <p:nvPicPr>
          <p:cNvPr id="4098" name="Picture 2" descr="C:\Users\Utilisateur\Documents\PSYCHOLOGIE  - PSYCHIATRIE -  Psychanalyse  doc\EVOLUTION PSYCHIATRIQUE\La CLAIRIERE - photos\Nouveau dossier\img844.jpg"/>
          <p:cNvPicPr>
            <a:picLocks noGrp="1" noChangeAspect="1" noChangeArrowheads="1"/>
          </p:cNvPicPr>
          <p:nvPr>
            <p:ph idx="1"/>
          </p:nvPr>
        </p:nvPicPr>
        <p:blipFill>
          <a:blip r:embed="rId2" cstate="print"/>
          <a:srcRect/>
          <a:stretch>
            <a:fillRect/>
          </a:stretch>
        </p:blipFill>
        <p:spPr bwMode="auto">
          <a:xfrm>
            <a:off x="1307267" y="1484784"/>
            <a:ext cx="6721117" cy="48964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2000" b="1" dirty="0">
                <a:solidFill>
                  <a:schemeClr val="tx2"/>
                </a:solidFill>
              </a:rPr>
              <a:t>Courants de pensée de l’époque  pour une politique de santé mentale</a:t>
            </a:r>
          </a:p>
        </p:txBody>
      </p:sp>
      <p:sp>
        <p:nvSpPr>
          <p:cNvPr id="3" name="Espace réservé du contenu 2"/>
          <p:cNvSpPr>
            <a:spLocks noGrp="1"/>
          </p:cNvSpPr>
          <p:nvPr>
            <p:ph idx="1"/>
          </p:nvPr>
        </p:nvSpPr>
        <p:spPr>
          <a:xfrm>
            <a:off x="457200" y="1268760"/>
            <a:ext cx="8229600" cy="4857403"/>
          </a:xfrm>
        </p:spPr>
        <p:txBody>
          <a:bodyPr>
            <a:normAutofit fontScale="85000" lnSpcReduction="10000"/>
          </a:bodyPr>
          <a:lstStyle/>
          <a:p>
            <a:r>
              <a:rPr lang="fr-BE" sz="2000" b="1" dirty="0">
                <a:solidFill>
                  <a:srgbClr val="C00000"/>
                </a:solidFill>
              </a:rPr>
              <a:t>Médicaments Psychotropes :  </a:t>
            </a:r>
            <a:r>
              <a:rPr lang="fr-BE" sz="2000" b="1" dirty="0"/>
              <a:t>(Neuroleptiques – Anti dépresseurs -  		Stabilisateurs d’humeur - Anxiolytiques et Somnifères)</a:t>
            </a:r>
          </a:p>
          <a:p>
            <a:r>
              <a:rPr lang="fr-BE" sz="2000" b="1" dirty="0">
                <a:solidFill>
                  <a:srgbClr val="C00000"/>
                </a:solidFill>
              </a:rPr>
              <a:t>Psychothérapie institutionnelle </a:t>
            </a:r>
            <a:r>
              <a:rPr lang="fr-BE" sz="2000" b="1" dirty="0"/>
              <a:t>: Introduire les différentes approches psychothérapeutiques individuelles ou en groupe et systémiques avec souhait de former une </a:t>
            </a:r>
            <a:r>
              <a:rPr lang="fr-BE" sz="2000" b="1" dirty="0">
                <a:solidFill>
                  <a:srgbClr val="FF0000"/>
                </a:solidFill>
              </a:rPr>
              <a:t>communauté thérapeutique soignants-soignés </a:t>
            </a:r>
            <a:r>
              <a:rPr lang="fr-BE" sz="2000" b="1" dirty="0"/>
              <a:t>.</a:t>
            </a:r>
          </a:p>
          <a:p>
            <a:r>
              <a:rPr lang="fr-BE" sz="2000" b="1" dirty="0">
                <a:solidFill>
                  <a:srgbClr val="C00000"/>
                </a:solidFill>
              </a:rPr>
              <a:t>Mouvement Antipsychiatrique </a:t>
            </a:r>
            <a:r>
              <a:rPr lang="fr-BE" sz="2000" b="1" dirty="0"/>
              <a:t>: Eviter l’hospitalisme en réduisant  la durée du séjour en vue de la </a:t>
            </a:r>
            <a:r>
              <a:rPr lang="fr-BE" sz="2000" b="1" dirty="0">
                <a:solidFill>
                  <a:srgbClr val="FF0000"/>
                </a:solidFill>
              </a:rPr>
              <a:t>réinsertion familiale et </a:t>
            </a:r>
            <a:r>
              <a:rPr lang="fr-BE" sz="2000" b="1" dirty="0" err="1">
                <a:solidFill>
                  <a:srgbClr val="FF0000"/>
                </a:solidFill>
              </a:rPr>
              <a:t>socio-professionnelle</a:t>
            </a:r>
            <a:r>
              <a:rPr lang="fr-BE" sz="2000" b="1" dirty="0">
                <a:solidFill>
                  <a:srgbClr val="FF0000"/>
                </a:solidFill>
              </a:rPr>
              <a:t> </a:t>
            </a:r>
            <a:r>
              <a:rPr lang="fr-BE" sz="2000" b="1" dirty="0"/>
              <a:t>envisagée dès l’admission par les assistants sociaux.</a:t>
            </a:r>
          </a:p>
          <a:p>
            <a:r>
              <a:rPr lang="fr-BE" sz="2000" b="1" dirty="0">
                <a:solidFill>
                  <a:srgbClr val="FF0000"/>
                </a:solidFill>
              </a:rPr>
              <a:t>Donc une approche  </a:t>
            </a:r>
            <a:r>
              <a:rPr lang="fr-BE" sz="2000" b="1" dirty="0" err="1">
                <a:solidFill>
                  <a:srgbClr val="FF0000"/>
                </a:solidFill>
              </a:rPr>
              <a:t>Médico</a:t>
            </a:r>
            <a:r>
              <a:rPr lang="fr-BE" sz="2000" b="1" dirty="0">
                <a:solidFill>
                  <a:srgbClr val="FF0000"/>
                </a:solidFill>
              </a:rPr>
              <a:t> - Psycho – Sociale visant à l’humanisation des soins.</a:t>
            </a:r>
            <a:endParaRPr lang="fr-BE" sz="2000" b="1" dirty="0"/>
          </a:p>
          <a:p>
            <a:endParaRPr lang="fr-BE" sz="2000" b="1" dirty="0"/>
          </a:p>
          <a:p>
            <a:r>
              <a:rPr lang="fr-BE" sz="2000" b="1" dirty="0">
                <a:solidFill>
                  <a:srgbClr val="C00000"/>
                </a:solidFill>
              </a:rPr>
              <a:t> + Ergothérapie</a:t>
            </a:r>
            <a:r>
              <a:rPr lang="fr-BE" sz="2000" b="1" dirty="0"/>
              <a:t> : Ateliers à visée occupationnelle, mais surtout artisanale et artistique 				   révélant ou favorisant l’habileté et la créativité.</a:t>
            </a:r>
          </a:p>
          <a:p>
            <a:r>
              <a:rPr lang="fr-BE" sz="2000" b="1" dirty="0">
                <a:solidFill>
                  <a:srgbClr val="C00000"/>
                </a:solidFill>
              </a:rPr>
              <a:t> + Kinésithérapie </a:t>
            </a:r>
            <a:r>
              <a:rPr lang="fr-BE" sz="2000" b="1" dirty="0"/>
              <a:t>: Massages, mobilisations, relaxation, hydrothérapie                                              		   Gymnastique et sport.  Mais aussi méditation en pleine conscience. </a:t>
            </a:r>
          </a:p>
          <a:p>
            <a:endParaRPr lang="fr-BE" sz="2000" b="1" dirty="0"/>
          </a:p>
          <a:p>
            <a:r>
              <a:rPr lang="fr-BE" sz="2000" b="1" dirty="0">
                <a:solidFill>
                  <a:srgbClr val="C00000"/>
                </a:solidFill>
              </a:rPr>
              <a:t>Politique de Secteur </a:t>
            </a:r>
            <a:r>
              <a:rPr lang="fr-BE" sz="2000" b="1" dirty="0"/>
              <a:t>: Collaboration de l’hôpital avec les services extrahospitaliers pour préparer la réinsertion familiale et socioprofessionnelle                                                       avec l’aide des assistants sociaux et l’organisation de réunions de contact.</a:t>
            </a:r>
          </a:p>
          <a:p>
            <a:endParaRPr lang="fr-BE"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r>
              <a:rPr lang="fr-BE" sz="3600" b="1" dirty="0">
                <a:solidFill>
                  <a:srgbClr val="0070C0"/>
                </a:solidFill>
              </a:rPr>
              <a:t>Mouvement </a:t>
            </a:r>
            <a:r>
              <a:rPr lang="fr-BE" sz="3600" b="1" dirty="0" err="1">
                <a:solidFill>
                  <a:srgbClr val="0070C0"/>
                </a:solidFill>
              </a:rPr>
              <a:t>antipsychatrique</a:t>
            </a:r>
            <a:r>
              <a:rPr lang="fr-BE" sz="3600" b="1" dirty="0">
                <a:solidFill>
                  <a:srgbClr val="0070C0"/>
                </a:solidFill>
              </a:rPr>
              <a:t> </a:t>
            </a:r>
          </a:p>
        </p:txBody>
      </p:sp>
      <p:sp>
        <p:nvSpPr>
          <p:cNvPr id="3" name="Espace réservé du contenu 2"/>
          <p:cNvSpPr>
            <a:spLocks noGrp="1"/>
          </p:cNvSpPr>
          <p:nvPr>
            <p:ph idx="1"/>
          </p:nvPr>
        </p:nvSpPr>
        <p:spPr>
          <a:xfrm>
            <a:off x="457200" y="1124744"/>
            <a:ext cx="8229600" cy="5001419"/>
          </a:xfrm>
        </p:spPr>
        <p:txBody>
          <a:bodyPr/>
          <a:lstStyle/>
          <a:p>
            <a:pPr>
              <a:buNone/>
            </a:pPr>
            <a:r>
              <a:rPr lang="fr-BE" dirty="0"/>
              <a:t> .</a:t>
            </a:r>
          </a:p>
        </p:txBody>
      </p:sp>
      <p:pic>
        <p:nvPicPr>
          <p:cNvPr id="1027" name="Picture 3" descr="C:\Users\Utilisateur\Documents\PSYCHOLOGIE  - PSYCHIATRIE -  Psychanalyse  doc\EVOLUTION PSYCHIATRIQUE\Psychiatres célèbres\Antipsychiatres .jpg"/>
          <p:cNvPicPr>
            <a:picLocks noChangeAspect="1" noChangeArrowheads="1"/>
          </p:cNvPicPr>
          <p:nvPr/>
        </p:nvPicPr>
        <p:blipFill>
          <a:blip r:embed="rId2" cstate="print"/>
          <a:srcRect/>
          <a:stretch>
            <a:fillRect/>
          </a:stretch>
        </p:blipFill>
        <p:spPr bwMode="auto">
          <a:xfrm>
            <a:off x="611560" y="1340768"/>
            <a:ext cx="7915341" cy="499511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Psychothérapie institutionnelle</a:t>
            </a:r>
            <a:r>
              <a:rPr lang="fr-BE" dirty="0"/>
              <a:t> </a:t>
            </a:r>
          </a:p>
        </p:txBody>
      </p:sp>
      <p:sp>
        <p:nvSpPr>
          <p:cNvPr id="3" name="Espace réservé du contenu 2"/>
          <p:cNvSpPr>
            <a:spLocks noGrp="1"/>
          </p:cNvSpPr>
          <p:nvPr>
            <p:ph idx="1"/>
          </p:nvPr>
        </p:nvSpPr>
        <p:spPr/>
        <p:txBody>
          <a:bodyPr>
            <a:normAutofit/>
          </a:bodyPr>
          <a:lstStyle/>
          <a:p>
            <a:r>
              <a:rPr lang="fr-BE" sz="2000" dirty="0"/>
              <a:t>Georges DAUMEZON 		            Jean  OURY à La Borde</a:t>
            </a:r>
          </a:p>
        </p:txBody>
      </p:sp>
      <p:pic>
        <p:nvPicPr>
          <p:cNvPr id="2050" name="Picture 2" descr="C:\Users\Utilisateur\Documents\PSYCHOLOGIE  - PSYCHIATRIE -  Psychanalyse  doc\EVOLUTION PSYCHIATRIQUE\Psychiatres célèbres\Georges DAUMEZON .jpg"/>
          <p:cNvPicPr>
            <a:picLocks noChangeAspect="1" noChangeArrowheads="1"/>
          </p:cNvPicPr>
          <p:nvPr/>
        </p:nvPicPr>
        <p:blipFill>
          <a:blip r:embed="rId2" cstate="print"/>
          <a:srcRect/>
          <a:stretch>
            <a:fillRect/>
          </a:stretch>
        </p:blipFill>
        <p:spPr bwMode="auto">
          <a:xfrm>
            <a:off x="550863" y="2054224"/>
            <a:ext cx="2982769" cy="4039071"/>
          </a:xfrm>
          <a:prstGeom prst="rect">
            <a:avLst/>
          </a:prstGeom>
          <a:noFill/>
        </p:spPr>
      </p:pic>
      <p:pic>
        <p:nvPicPr>
          <p:cNvPr id="2051" name="Picture 3" descr="C:\Users\Utilisateur\Documents\PSYCHOLOGIE  - PSYCHIATRIE -  Psychanalyse  doc\EVOLUTION PSYCHIATRIQUE\Psychiatres célèbres\Jean OURY  .jpg"/>
          <p:cNvPicPr>
            <a:picLocks noChangeAspect="1" noChangeArrowheads="1"/>
          </p:cNvPicPr>
          <p:nvPr/>
        </p:nvPicPr>
        <p:blipFill>
          <a:blip r:embed="rId3" cstate="print"/>
          <a:srcRect/>
          <a:stretch>
            <a:fillRect/>
          </a:stretch>
        </p:blipFill>
        <p:spPr bwMode="auto">
          <a:xfrm>
            <a:off x="3635896" y="2060848"/>
            <a:ext cx="5104365" cy="40324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BE" sz="2000" b="1" dirty="0">
                <a:solidFill>
                  <a:srgbClr val="0070C0"/>
                </a:solidFill>
              </a:rPr>
              <a:t>Psychopharmacologie : Neuroleptiques</a:t>
            </a:r>
            <a:r>
              <a:rPr lang="fr-BE" sz="2000" dirty="0"/>
              <a:t>	       </a:t>
            </a:r>
            <a:r>
              <a:rPr lang="fr-BE" sz="2000" b="1" dirty="0">
                <a:solidFill>
                  <a:srgbClr val="0070C0"/>
                </a:solidFill>
              </a:rPr>
              <a:t>Art – Expression libre</a:t>
            </a:r>
            <a:br>
              <a:rPr lang="fr-BE" sz="2000" dirty="0"/>
            </a:br>
            <a:r>
              <a:rPr lang="fr-BE" sz="2000" b="1" dirty="0">
                <a:solidFill>
                  <a:srgbClr val="0070C0"/>
                </a:solidFill>
              </a:rPr>
              <a:t>Jean DELAY (Chlorpromazine = </a:t>
            </a:r>
            <a:r>
              <a:rPr lang="fr-BE" sz="2000" b="1" dirty="0" err="1">
                <a:solidFill>
                  <a:srgbClr val="0070C0"/>
                </a:solidFill>
              </a:rPr>
              <a:t>Largactil</a:t>
            </a:r>
            <a:r>
              <a:rPr lang="fr-BE" sz="2000" b="1" dirty="0">
                <a:solidFill>
                  <a:srgbClr val="0070C0"/>
                </a:solidFill>
              </a:rPr>
              <a:t> )                </a:t>
            </a:r>
            <a:r>
              <a:rPr lang="fr-BE" sz="2000" b="1" dirty="0"/>
              <a:t>Hans PRINZHORN</a:t>
            </a:r>
          </a:p>
        </p:txBody>
      </p:sp>
      <p:pic>
        <p:nvPicPr>
          <p:cNvPr id="3074" name="Picture 2" descr="C:\Users\Utilisateur\Documents\PSYCHOLOGIE  - PSYCHIATRIE -  Psychanalyse  doc\EVOLUTION PSYCHIATRIQUE\Psychiatres célèbres\Jean_DELAY _psychiatrist.jpg"/>
          <p:cNvPicPr>
            <a:picLocks noGrp="1" noChangeAspect="1" noChangeArrowheads="1"/>
          </p:cNvPicPr>
          <p:nvPr>
            <p:ph idx="1"/>
          </p:nvPr>
        </p:nvPicPr>
        <p:blipFill>
          <a:blip r:embed="rId2" cstate="print"/>
          <a:srcRect/>
          <a:stretch>
            <a:fillRect/>
          </a:stretch>
        </p:blipFill>
        <p:spPr bwMode="auto">
          <a:xfrm>
            <a:off x="467544" y="1987728"/>
            <a:ext cx="4392488" cy="4381196"/>
          </a:xfrm>
          <a:prstGeom prst="rect">
            <a:avLst/>
          </a:prstGeom>
          <a:noFill/>
        </p:spPr>
      </p:pic>
      <p:pic>
        <p:nvPicPr>
          <p:cNvPr id="3075" name="Picture 3" descr="C:\Users\Utilisateur\Documents\PSYCHOLOGIE  - PSYCHIATRIE -  Psychanalyse  doc\EVOLUTION PSYCHIATRIQUE\Psychiatres célèbres\Hans_Prinzhorn - art et folie .jpg"/>
          <p:cNvPicPr>
            <a:picLocks noChangeAspect="1" noChangeArrowheads="1"/>
          </p:cNvPicPr>
          <p:nvPr/>
        </p:nvPicPr>
        <p:blipFill>
          <a:blip r:embed="rId3" cstate="print"/>
          <a:srcRect/>
          <a:stretch>
            <a:fillRect/>
          </a:stretch>
        </p:blipFill>
        <p:spPr bwMode="auto">
          <a:xfrm>
            <a:off x="5264870" y="1988840"/>
            <a:ext cx="3014715" cy="4375904"/>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TotalTime>
  <Words>1826</Words>
  <Application>Microsoft Office PowerPoint</Application>
  <PresentationFormat>Affichage à l'écran (4:3)</PresentationFormat>
  <Paragraphs>149</Paragraphs>
  <Slides>33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Cambria</vt:lpstr>
      <vt:lpstr>Times New Roman</vt:lpstr>
      <vt:lpstr>Thème Office</vt:lpstr>
      <vt:lpstr>Bienvenue à La Clairière</vt:lpstr>
      <vt:lpstr>Psychiatrie dans la Province de Luxembourg avant 1970</vt:lpstr>
      <vt:lpstr>Historique de l’installation de « La Clairière à Bertrix  </vt:lpstr>
      <vt:lpstr>La joyeuse équipe initiale</vt:lpstr>
      <vt:lpstr>      Catherine MAUSEN Jean CHANTRAINE          Infirmière en Chef  Médecin Chef Directeur </vt:lpstr>
      <vt:lpstr>Courants de pensée de l’époque  pour une politique de santé mentale</vt:lpstr>
      <vt:lpstr>Mouvement antipsychatrique </vt:lpstr>
      <vt:lpstr>Psychothérapie institutionnelle </vt:lpstr>
      <vt:lpstr>Psychopharmacologie : Neuroleptiques        Art – Expression libre Jean DELAY (Chlorpromazine = Largactil )                Hans PRINZHORN</vt:lpstr>
      <vt:lpstr>Extension rapide de la population des soignés et des soignants</vt:lpstr>
      <vt:lpstr>La Clairière : vue aérienne</vt:lpstr>
      <vt:lpstr>Organisation des soins : réunions</vt:lpstr>
      <vt:lpstr>Services complémentaires en cours de séjour et en  postcure </vt:lpstr>
      <vt:lpstr>Spécialistes et Généralistes associés et Pharmacien</vt:lpstr>
      <vt:lpstr>Labo de Sommeil Pfr HOFFMAN (ULB) Dr Stéphane NOËL </vt:lpstr>
      <vt:lpstr>Stages de candidats médecins en Psychiatrie  </vt:lpstr>
      <vt:lpstr>Colloques de Thérapie systémiques  (USA – Italie)</vt:lpstr>
      <vt:lpstr>Le point de vue d’un groupe d’infirmiers</vt:lpstr>
      <vt:lpstr>Responsables des équipes pluridisciplinaires</vt:lpstr>
      <vt:lpstr>Le point de vue d’un infirmier (André Bartiaux)</vt:lpstr>
      <vt:lpstr>Le point de vue du Psychologue (Jean-Marie MAGNETTE)</vt:lpstr>
      <vt:lpstr>Equipe Psycho-médicale</vt:lpstr>
      <vt:lpstr>Relations avec les Universités belges et étrangères</vt:lpstr>
      <vt:lpstr>20ème anniversaire de La Clairière en 1990</vt:lpstr>
      <vt:lpstr>.</vt:lpstr>
      <vt:lpstr>Loi du 26 juin 1990 concernant la                       protection de la personne du malade mental</vt:lpstr>
      <vt:lpstr>.</vt:lpstr>
      <vt:lpstr>Droits des patients : Loi du 6 octobre 2002 Construire ensemble la relation entre patients et soignants</vt:lpstr>
      <vt:lpstr>.</vt:lpstr>
      <vt:lpstr>Constat après 25 ans  </vt:lpstr>
      <vt:lpstr>.</vt:lpstr>
      <vt:lpstr>La Clairière devient le Centre Universitaire Provincial</vt:lpstr>
      <vt:lpstr>La Cafétaria du Centre Social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Clairière » fête ses 50 ans</dc:title>
  <dc:creator>Utilisateur</dc:creator>
  <cp:lastModifiedBy>pc</cp:lastModifiedBy>
  <cp:revision>190</cp:revision>
  <dcterms:created xsi:type="dcterms:W3CDTF">2019-06-12T14:01:37Z</dcterms:created>
  <dcterms:modified xsi:type="dcterms:W3CDTF">2019-10-14T08:32:15Z</dcterms:modified>
</cp:coreProperties>
</file>