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0"/>
  </p:notesMasterIdLst>
  <p:sldIdLst>
    <p:sldId id="273" r:id="rId2"/>
    <p:sldId id="275" r:id="rId3"/>
    <p:sldId id="267" r:id="rId4"/>
    <p:sldId id="269" r:id="rId5"/>
    <p:sldId id="277" r:id="rId6"/>
    <p:sldId id="266" r:id="rId7"/>
    <p:sldId id="262" r:id="rId8"/>
    <p:sldId id="261" r:id="rId9"/>
    <p:sldId id="263" r:id="rId10"/>
    <p:sldId id="268" r:id="rId11"/>
    <p:sldId id="259" r:id="rId12"/>
    <p:sldId id="260" r:id="rId13"/>
    <p:sldId id="257" r:id="rId14"/>
    <p:sldId id="265" r:id="rId15"/>
    <p:sldId id="271" r:id="rId16"/>
    <p:sldId id="270" r:id="rId17"/>
    <p:sldId id="272" r:id="rId18"/>
    <p:sldId id="278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8"/>
    <p:restoredTop sz="83603" autoAdjust="0"/>
  </p:normalViewPr>
  <p:slideViewPr>
    <p:cSldViewPr snapToGrid="0" snapToObjects="1">
      <p:cViewPr varScale="1">
        <p:scale>
          <a:sx n="96" d="100"/>
          <a:sy n="96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solidFill>
                  <a:sysClr val="windowText" lastClr="000000"/>
                </a:solidFill>
                <a:effectLst/>
              </a:rPr>
              <a:t>DiapaZon longue durée : courbe des âges</a:t>
            </a:r>
            <a:endParaRPr lang="fr-BE" sz="1600">
              <a:solidFill>
                <a:sysClr val="windowText" lastClr="000000"/>
              </a:solidFill>
              <a:effectLst/>
            </a:endParaRP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>
                <a:solidFill>
                  <a:sysClr val="windowText" lastClr="000000"/>
                </a:solidFill>
                <a:effectLst/>
              </a:rPr>
              <a:t>(patients inclus et non inclus : total 302)</a:t>
            </a:r>
            <a:endParaRPr lang="fr-BE" sz="1200">
              <a:solidFill>
                <a:sysClr val="windowText" lastClr="000000"/>
              </a:solidFill>
              <a:effectLst/>
            </a:endParaRP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BE" sz="1200"/>
          </a:p>
        </c:rich>
      </c:tx>
      <c:layout>
        <c:manualLayout>
          <c:xMode val="edge"/>
          <c:yMode val="edge"/>
          <c:x val="0.23054241745395301"/>
          <c:y val="3.89497824663087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Feuil1!$B$13:$B$20</c:f>
              <c:strCache>
                <c:ptCount val="8"/>
                <c:pt idx="0">
                  <c:v>0-15</c:v>
                </c:pt>
                <c:pt idx="1">
                  <c:v>16-23</c:v>
                </c:pt>
                <c:pt idx="2">
                  <c:v>24-34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&gt;74</c:v>
                </c:pt>
              </c:strCache>
            </c:strRef>
          </c:cat>
          <c:val>
            <c:numRef>
              <c:f>Feuil1!$C$13:$C$20</c:f>
              <c:numCache>
                <c:formatCode>General</c:formatCode>
                <c:ptCount val="8"/>
                <c:pt idx="0">
                  <c:v>2</c:v>
                </c:pt>
                <c:pt idx="1">
                  <c:v>14</c:v>
                </c:pt>
                <c:pt idx="2">
                  <c:v>38</c:v>
                </c:pt>
                <c:pt idx="3">
                  <c:v>57</c:v>
                </c:pt>
                <c:pt idx="4">
                  <c:v>67</c:v>
                </c:pt>
                <c:pt idx="5">
                  <c:v>64</c:v>
                </c:pt>
                <c:pt idx="6">
                  <c:v>28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5-4AB4-8EDC-1DA547270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489816"/>
        <c:axId val="2097616088"/>
      </c:barChart>
      <c:catAx>
        <c:axId val="20814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97616088"/>
        <c:crosses val="autoZero"/>
        <c:auto val="1"/>
        <c:lblAlgn val="ctr"/>
        <c:lblOffset val="100"/>
        <c:noMultiLvlLbl val="0"/>
      </c:catAx>
      <c:valAx>
        <c:axId val="209761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81489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CF03E-4CC1-4BA8-8278-46543DDA3E2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A2A5E1C-009F-47DC-B870-640234F3175A}">
      <dgm:prSet phldrT="[Texte]"/>
      <dgm:spPr/>
      <dgm:t>
        <a:bodyPr/>
        <a:lstStyle/>
        <a:p>
          <a:r>
            <a:rPr lang="fr-BE" dirty="0"/>
            <a:t>Crise</a:t>
          </a:r>
        </a:p>
      </dgm:t>
    </dgm:pt>
    <dgm:pt modelId="{11A36B3F-8E40-47D2-8715-961F23902585}" type="parTrans" cxnId="{63D41355-D823-450B-B080-0F3514B6D85B}">
      <dgm:prSet/>
      <dgm:spPr/>
      <dgm:t>
        <a:bodyPr/>
        <a:lstStyle/>
        <a:p>
          <a:endParaRPr lang="fr-BE"/>
        </a:p>
      </dgm:t>
    </dgm:pt>
    <dgm:pt modelId="{FA7C408E-45A8-46D8-8957-A01956798726}" type="sibTrans" cxnId="{63D41355-D823-450B-B080-0F3514B6D85B}">
      <dgm:prSet/>
      <dgm:spPr/>
      <dgm:t>
        <a:bodyPr/>
        <a:lstStyle/>
        <a:p>
          <a:endParaRPr lang="fr-BE"/>
        </a:p>
      </dgm:t>
    </dgm:pt>
    <dgm:pt modelId="{5B971FA2-D825-4C83-A853-8458F7A2F4B6}">
      <dgm:prSet phldrT="[Texte]"/>
      <dgm:spPr/>
      <dgm:t>
        <a:bodyPr/>
        <a:lstStyle/>
        <a:p>
          <a:r>
            <a:rPr lang="fr-BE" dirty="0"/>
            <a:t>Double diagnostic</a:t>
          </a:r>
        </a:p>
      </dgm:t>
    </dgm:pt>
    <dgm:pt modelId="{4E36893F-C283-403F-9990-3EF62C516D49}" type="parTrans" cxnId="{3416AC04-F9D6-42E2-8A6A-BA4454341045}">
      <dgm:prSet/>
      <dgm:spPr/>
      <dgm:t>
        <a:bodyPr/>
        <a:lstStyle/>
        <a:p>
          <a:endParaRPr lang="fr-BE"/>
        </a:p>
      </dgm:t>
    </dgm:pt>
    <dgm:pt modelId="{38F1B761-15DE-4447-8BBD-7AD5174037DC}" type="sibTrans" cxnId="{3416AC04-F9D6-42E2-8A6A-BA4454341045}">
      <dgm:prSet/>
      <dgm:spPr/>
      <dgm:t>
        <a:bodyPr/>
        <a:lstStyle/>
        <a:p>
          <a:endParaRPr lang="fr-BE"/>
        </a:p>
      </dgm:t>
    </dgm:pt>
    <dgm:pt modelId="{EA4F1551-6E0C-4988-B5A7-29AC3C502EB2}">
      <dgm:prSet phldrT="[Texte]"/>
      <dgm:spPr/>
      <dgm:t>
        <a:bodyPr/>
        <a:lstStyle/>
        <a:p>
          <a:r>
            <a:rPr lang="fr-BE" dirty="0"/>
            <a:t>Longue durée</a:t>
          </a:r>
        </a:p>
      </dgm:t>
    </dgm:pt>
    <dgm:pt modelId="{E79222CF-C057-4A6D-8DD9-A2A731A8E4BC}" type="parTrans" cxnId="{7FC82FA9-99ED-44E0-9D18-EE4251BCEB1B}">
      <dgm:prSet/>
      <dgm:spPr/>
      <dgm:t>
        <a:bodyPr/>
        <a:lstStyle/>
        <a:p>
          <a:endParaRPr lang="fr-BE"/>
        </a:p>
      </dgm:t>
    </dgm:pt>
    <dgm:pt modelId="{E08B9858-36D4-446C-B370-B66542E884C1}" type="sibTrans" cxnId="{7FC82FA9-99ED-44E0-9D18-EE4251BCEB1B}">
      <dgm:prSet/>
      <dgm:spPr/>
      <dgm:t>
        <a:bodyPr/>
        <a:lstStyle/>
        <a:p>
          <a:endParaRPr lang="fr-BE"/>
        </a:p>
      </dgm:t>
    </dgm:pt>
    <dgm:pt modelId="{B193C77D-01D7-49FD-9E41-AEDCAD349D7D}" type="pres">
      <dgm:prSet presAssocID="{175CF03E-4CC1-4BA8-8278-46543DDA3E2F}" presName="compositeShape" presStyleCnt="0">
        <dgm:presLayoutVars>
          <dgm:chMax val="7"/>
          <dgm:dir/>
          <dgm:resizeHandles val="exact"/>
        </dgm:presLayoutVars>
      </dgm:prSet>
      <dgm:spPr/>
    </dgm:pt>
    <dgm:pt modelId="{B4491DDA-18EF-4B56-AD85-1051175AFE0B}" type="pres">
      <dgm:prSet presAssocID="{AA2A5E1C-009F-47DC-B870-640234F3175A}" presName="circ1" presStyleLbl="vennNode1" presStyleIdx="0" presStyleCnt="3" custScaleX="79609" custScaleY="79678" custLinFactNeighborX="12978" custLinFactNeighborY="3400"/>
      <dgm:spPr/>
    </dgm:pt>
    <dgm:pt modelId="{08E7BDA4-137A-4573-814E-BB71DE98B755}" type="pres">
      <dgm:prSet presAssocID="{AA2A5E1C-009F-47DC-B870-640234F3175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E01BBD6-DE91-4862-B92D-B98C442D897D}" type="pres">
      <dgm:prSet presAssocID="{5B971FA2-D825-4C83-A853-8458F7A2F4B6}" presName="circ2" presStyleLbl="vennNode1" presStyleIdx="1" presStyleCnt="3" custScaleX="77132" custScaleY="78551" custLinFactNeighborX="2220" custLinFactNeighborY="-9118"/>
      <dgm:spPr/>
    </dgm:pt>
    <dgm:pt modelId="{036458A7-DBA2-4A90-87A1-559B84D929F7}" type="pres">
      <dgm:prSet presAssocID="{5B971FA2-D825-4C83-A853-8458F7A2F4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233FEFB-47CA-4F3B-B215-01654F1CD587}" type="pres">
      <dgm:prSet presAssocID="{EA4F1551-6E0C-4988-B5A7-29AC3C502EB2}" presName="circ3" presStyleLbl="vennNode1" presStyleIdx="2" presStyleCnt="3" custScaleX="79737" custScaleY="77517" custLinFactNeighborX="17829" custLinFactNeighborY="-10504"/>
      <dgm:spPr/>
    </dgm:pt>
    <dgm:pt modelId="{7665A030-D935-4215-9BCF-2E5565B53335}" type="pres">
      <dgm:prSet presAssocID="{EA4F1551-6E0C-4988-B5A7-29AC3C502EB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416AC04-F9D6-42E2-8A6A-BA4454341045}" srcId="{175CF03E-4CC1-4BA8-8278-46543DDA3E2F}" destId="{5B971FA2-D825-4C83-A853-8458F7A2F4B6}" srcOrd="1" destOrd="0" parTransId="{4E36893F-C283-403F-9990-3EF62C516D49}" sibTransId="{38F1B761-15DE-4447-8BBD-7AD5174037DC}"/>
    <dgm:cxn modelId="{04F5101E-A1FD-7D40-B553-0C837DE8D000}" type="presOf" srcId="{EA4F1551-6E0C-4988-B5A7-29AC3C502EB2}" destId="{0233FEFB-47CA-4F3B-B215-01654F1CD587}" srcOrd="0" destOrd="0" presId="urn:microsoft.com/office/officeart/2005/8/layout/venn1"/>
    <dgm:cxn modelId="{59BE9E35-26BF-474B-998B-F85D8D20D1EB}" type="presOf" srcId="{175CF03E-4CC1-4BA8-8278-46543DDA3E2F}" destId="{B193C77D-01D7-49FD-9E41-AEDCAD349D7D}" srcOrd="0" destOrd="0" presId="urn:microsoft.com/office/officeart/2005/8/layout/venn1"/>
    <dgm:cxn modelId="{63D41355-D823-450B-B080-0F3514B6D85B}" srcId="{175CF03E-4CC1-4BA8-8278-46543DDA3E2F}" destId="{AA2A5E1C-009F-47DC-B870-640234F3175A}" srcOrd="0" destOrd="0" parTransId="{11A36B3F-8E40-47D2-8715-961F23902585}" sibTransId="{FA7C408E-45A8-46D8-8957-A01956798726}"/>
    <dgm:cxn modelId="{8E21B87A-9D2C-2642-84E5-BA794FCC486B}" type="presOf" srcId="{5B971FA2-D825-4C83-A853-8458F7A2F4B6}" destId="{036458A7-DBA2-4A90-87A1-559B84D929F7}" srcOrd="1" destOrd="0" presId="urn:microsoft.com/office/officeart/2005/8/layout/venn1"/>
    <dgm:cxn modelId="{2C2D449B-D0E3-974A-AA3B-289D774D4D5A}" type="presOf" srcId="{5B971FA2-D825-4C83-A853-8458F7A2F4B6}" destId="{2E01BBD6-DE91-4862-B92D-B98C442D897D}" srcOrd="0" destOrd="0" presId="urn:microsoft.com/office/officeart/2005/8/layout/venn1"/>
    <dgm:cxn modelId="{7FC82FA9-99ED-44E0-9D18-EE4251BCEB1B}" srcId="{175CF03E-4CC1-4BA8-8278-46543DDA3E2F}" destId="{EA4F1551-6E0C-4988-B5A7-29AC3C502EB2}" srcOrd="2" destOrd="0" parTransId="{E79222CF-C057-4A6D-8DD9-A2A731A8E4BC}" sibTransId="{E08B9858-36D4-446C-B370-B66542E884C1}"/>
    <dgm:cxn modelId="{2B2154CB-3CFE-8747-ABCF-08D3A90E35B7}" type="presOf" srcId="{EA4F1551-6E0C-4988-B5A7-29AC3C502EB2}" destId="{7665A030-D935-4215-9BCF-2E5565B53335}" srcOrd="1" destOrd="0" presId="urn:microsoft.com/office/officeart/2005/8/layout/venn1"/>
    <dgm:cxn modelId="{4396A7EB-19CF-AA40-8D2B-CB40BDE7E582}" type="presOf" srcId="{AA2A5E1C-009F-47DC-B870-640234F3175A}" destId="{08E7BDA4-137A-4573-814E-BB71DE98B755}" srcOrd="1" destOrd="0" presId="urn:microsoft.com/office/officeart/2005/8/layout/venn1"/>
    <dgm:cxn modelId="{91E06CF0-B3D4-F643-A884-2E26CC4E269A}" type="presOf" srcId="{AA2A5E1C-009F-47DC-B870-640234F3175A}" destId="{B4491DDA-18EF-4B56-AD85-1051175AFE0B}" srcOrd="0" destOrd="0" presId="urn:microsoft.com/office/officeart/2005/8/layout/venn1"/>
    <dgm:cxn modelId="{34A611BC-5F1B-524A-8ACC-B13C926C24BB}" type="presParOf" srcId="{B193C77D-01D7-49FD-9E41-AEDCAD349D7D}" destId="{B4491DDA-18EF-4B56-AD85-1051175AFE0B}" srcOrd="0" destOrd="0" presId="urn:microsoft.com/office/officeart/2005/8/layout/venn1"/>
    <dgm:cxn modelId="{6BC2D4CA-1965-514C-B3F7-86698CA63B01}" type="presParOf" srcId="{B193C77D-01D7-49FD-9E41-AEDCAD349D7D}" destId="{08E7BDA4-137A-4573-814E-BB71DE98B755}" srcOrd="1" destOrd="0" presId="urn:microsoft.com/office/officeart/2005/8/layout/venn1"/>
    <dgm:cxn modelId="{92407DCF-2969-2549-9F34-585EC53225D8}" type="presParOf" srcId="{B193C77D-01D7-49FD-9E41-AEDCAD349D7D}" destId="{2E01BBD6-DE91-4862-B92D-B98C442D897D}" srcOrd="2" destOrd="0" presId="urn:microsoft.com/office/officeart/2005/8/layout/venn1"/>
    <dgm:cxn modelId="{7780B280-382F-EE4F-8D4B-C7009CF5ECE1}" type="presParOf" srcId="{B193C77D-01D7-49FD-9E41-AEDCAD349D7D}" destId="{036458A7-DBA2-4A90-87A1-559B84D929F7}" srcOrd="3" destOrd="0" presId="urn:microsoft.com/office/officeart/2005/8/layout/venn1"/>
    <dgm:cxn modelId="{9B877977-973E-0E4D-8F3F-6FC9E9769A4D}" type="presParOf" srcId="{B193C77D-01D7-49FD-9E41-AEDCAD349D7D}" destId="{0233FEFB-47CA-4F3B-B215-01654F1CD587}" srcOrd="4" destOrd="0" presId="urn:microsoft.com/office/officeart/2005/8/layout/venn1"/>
    <dgm:cxn modelId="{DE121602-1D3F-AD4F-A342-F1CB343B1CAF}" type="presParOf" srcId="{B193C77D-01D7-49FD-9E41-AEDCAD349D7D}" destId="{7665A030-D935-4215-9BCF-2E5565B5333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5CF03E-4CC1-4BA8-8278-46543DDA3E2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193C77D-01D7-49FD-9E41-AEDCAD349D7D}" type="pres">
      <dgm:prSet presAssocID="{175CF03E-4CC1-4BA8-8278-46543DDA3E2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D1FC4142-C14E-5642-A6D3-9B28AF285820}" type="presOf" srcId="{175CF03E-4CC1-4BA8-8278-46543DDA3E2F}" destId="{B193C77D-01D7-49FD-9E41-AEDCAD349D7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91DDA-18EF-4B56-AD85-1051175AFE0B}">
      <dsp:nvSpPr>
        <dsp:cNvPr id="0" name=""/>
        <dsp:cNvSpPr/>
      </dsp:nvSpPr>
      <dsp:spPr>
        <a:xfrm>
          <a:off x="1675720" y="365284"/>
          <a:ext cx="1825933" cy="18275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/>
            <a:t>Crise</a:t>
          </a:r>
        </a:p>
      </dsp:txBody>
      <dsp:txXfrm>
        <a:off x="1919178" y="685100"/>
        <a:ext cx="1339018" cy="822382"/>
      </dsp:txXfrm>
    </dsp:sp>
    <dsp:sp modelId="{2E01BBD6-DE91-4862-B92D-B98C442D897D}">
      <dsp:nvSpPr>
        <dsp:cNvPr id="0" name=""/>
        <dsp:cNvSpPr/>
      </dsp:nvSpPr>
      <dsp:spPr>
        <a:xfrm>
          <a:off x="2284996" y="1524610"/>
          <a:ext cx="1769120" cy="18016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/>
            <a:t>Double diagnostic</a:t>
          </a:r>
        </a:p>
      </dsp:txBody>
      <dsp:txXfrm>
        <a:off x="2826052" y="1990040"/>
        <a:ext cx="1061472" cy="990916"/>
      </dsp:txXfrm>
    </dsp:sp>
    <dsp:sp modelId="{0233FEFB-47CA-4F3B-B215-01654F1CD587}">
      <dsp:nvSpPr>
        <dsp:cNvPr id="0" name=""/>
        <dsp:cNvSpPr/>
      </dsp:nvSpPr>
      <dsp:spPr>
        <a:xfrm>
          <a:off x="957899" y="1504678"/>
          <a:ext cx="1828869" cy="17779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/>
            <a:t>Longue durée</a:t>
          </a:r>
        </a:p>
      </dsp:txBody>
      <dsp:txXfrm>
        <a:off x="1130118" y="1963982"/>
        <a:ext cx="1097321" cy="977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20B46-DADF-6C48-BDC6-7563F401070D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00B35-E83E-AA4F-8F29-E474B385E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02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Entre</a:t>
            </a:r>
            <a:r>
              <a:rPr lang="fr-FR" baseline="0" dirty="0"/>
              <a:t> les murs ; de l asile au domicile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0B35-E83E-AA4F-8F29-E474B385E3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46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0B35-E83E-AA4F-8F29-E474B385E35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00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EM en province de Luxembourg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Création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Création juillet 2016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Nouvelle équipe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Choix/motivation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construction du cadre de notre travail ( clinique et pratique)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ans après les autres ( recul/ immersion/modèles)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Positionnement dans réseau existant : rencontres , présentations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Binome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richesse, sécurité,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debriefing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 . transfert ?)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payant( facturation via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hopitral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depuis 2019 quand visite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medecins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domicile du patient ou lieu choisi ( pas de bureaux de consultations)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Courrier info MT / Psychiatre, collaboration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Réunion  hebdomadaire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Nouvelles demandes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Debriefing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Rdv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En cours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Actualité institutionnelle/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reseau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 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« psychiatriques « prioritaires : complexes et chroniques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&lt;65 ANS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Difficulté d accéder aux soins existants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pathologie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mobilité ( réseau transport , argent, difficulté physique)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financier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Stabilisés »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 «  médical »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 autres partenaires « mobiles  » rencontres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trim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fct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Resolux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 Union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Solaix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Aviq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Reseau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internés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Objectifs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Diagnostic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Accroche soins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 traitement prise en charge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Stabilisation , prévenir et éviter hospitalisations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Psychoeducation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patients et équipes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Sortir des murs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Domicile=indices cliniques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Rapport de pouvoir modifié(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libre)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Proximité/intimité malgré professionnalisme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Principe de réalité( faisabilité des propositions thérapeutiques)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Contexte-famille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Responsabilité thérapeutique partagée /anxiété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Obligation de collaboration( versus autarcie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hopiatl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Positionnement %réseau 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hopital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Tenir nos engagements( confidentialité)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Mettre nos limites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pas se faire utilisés(SAJ, monde judiciaire, patients,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hopital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Respecter cadre et décisions du réseau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Agir de notre place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Difficultés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Rupture unilatérale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Gérer l inquiétude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Mettre des limites personnelles (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gsm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messages..)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somatiques (sevrage, consommations …)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Incompréhension du réseau (  refus, stop, surplus travail …)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Gestion agenda /distances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Appréciation différente « crise », relais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Phénomène « usure » - tournante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Nouveautés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Articulation EM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Lierneux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Agrandissement du cadre ( 2ETP)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Facturation via hôpital ( confidentialité !?)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0B35-E83E-AA4F-8F29-E474B385E35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62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régions dans lesquelles</a:t>
            </a:r>
            <a:r>
              <a:rPr lang="fr-FR" baseline="0" dirty="0"/>
              <a:t> sont </a:t>
            </a:r>
            <a:r>
              <a:rPr lang="fr-FR" baseline="0" dirty="0" err="1"/>
              <a:t>concentréees</a:t>
            </a:r>
            <a:r>
              <a:rPr lang="fr-FR" baseline="0" dirty="0"/>
              <a:t> nos usagers </a:t>
            </a:r>
            <a:r>
              <a:rPr lang="fr-FR" baseline="0" dirty="0" err="1"/>
              <a:t>restents</a:t>
            </a:r>
            <a:r>
              <a:rPr lang="fr-FR" baseline="0" dirty="0"/>
              <a:t> Bertrix </a:t>
            </a:r>
            <a:r>
              <a:rPr lang="fr-FR" baseline="0" dirty="0" err="1"/>
              <a:t>Libramùont</a:t>
            </a:r>
            <a:r>
              <a:rPr lang="fr-FR" baseline="0" dirty="0"/>
              <a:t> Bastogne et Marche (Hôpitaux)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0B35-E83E-AA4F-8F29-E474B385E35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99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Nombre de patients en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0B35-E83E-AA4F-8F29-E474B385E35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54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E2B4-1FB7-D447-9F8E-0F53F59F0450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6F3-AFEA-2D4F-AF1B-527F9BF360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E2B4-1FB7-D447-9F8E-0F53F59F0450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6F3-AFEA-2D4F-AF1B-527F9BF360B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E2B4-1FB7-D447-9F8E-0F53F59F0450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6F3-AFEA-2D4F-AF1B-527F9BF360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E2B4-1FB7-D447-9F8E-0F53F59F0450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6F3-AFEA-2D4F-AF1B-527F9BF360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E2B4-1FB7-D447-9F8E-0F53F59F0450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6F3-AFEA-2D4F-AF1B-527F9BF360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E2B4-1FB7-D447-9F8E-0F53F59F0450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6F3-AFEA-2D4F-AF1B-527F9BF360B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E2B4-1FB7-D447-9F8E-0F53F59F0450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6F3-AFEA-2D4F-AF1B-527F9BF360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E2B4-1FB7-D447-9F8E-0F53F59F0450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6F3-AFEA-2D4F-AF1B-527F9BF360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E2B4-1FB7-D447-9F8E-0F53F59F0450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6F3-AFEA-2D4F-AF1B-527F9BF360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E2B4-1FB7-D447-9F8E-0F53F59F0450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6F3-AFEA-2D4F-AF1B-527F9BF360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E2B4-1FB7-D447-9F8E-0F53F59F0450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6F3-AFEA-2D4F-AF1B-527F9BF360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E2B4-1FB7-D447-9F8E-0F53F59F0450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36F3-AFEA-2D4F-AF1B-527F9BF360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FC3E2B4-1FB7-D447-9F8E-0F53F59F0450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87536F3-AFEA-2D4F-AF1B-527F9BF360B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package" Target="../embeddings/Microsoft_Word_Document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2155478" y="2555346"/>
            <a:ext cx="6797822" cy="2318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sz="4400" dirty="0">
                <a:solidFill>
                  <a:schemeClr val="accent1"/>
                </a:solidFill>
              </a:rPr>
              <a:t>Une expérience au sein et en dehors des </a:t>
            </a:r>
          </a:p>
          <a:p>
            <a:pPr marL="0" indent="0" algn="ctr">
              <a:buNone/>
            </a:pPr>
            <a:r>
              <a:rPr lang="fr-FR" sz="4400" dirty="0">
                <a:solidFill>
                  <a:schemeClr val="accent1"/>
                </a:solidFill>
              </a:rPr>
              <a:t>Equipes Mobiles en Province de Luxembourg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322921" y="530938"/>
            <a:ext cx="6498158" cy="17248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« Tu viens chez moi, </a:t>
            </a:r>
          </a:p>
          <a:p>
            <a:r>
              <a:rPr lang="fr-FR" dirty="0"/>
              <a:t>ou je viens chez toi ? »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26973" y="5652358"/>
            <a:ext cx="3290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Docteur Yasmine Salmon</a:t>
            </a:r>
          </a:p>
          <a:p>
            <a:pPr algn="ctr"/>
            <a:r>
              <a:rPr lang="fr-FR" dirty="0">
                <a:solidFill>
                  <a:schemeClr val="accent1"/>
                </a:solidFill>
              </a:rPr>
              <a:t>Psychiatre</a:t>
            </a:r>
          </a:p>
        </p:txBody>
      </p:sp>
    </p:spTree>
    <p:extLst>
      <p:ext uri="{BB962C8B-B14F-4D97-AF65-F5344CB8AC3E}">
        <p14:creationId xmlns:p14="http://schemas.microsoft.com/office/powerpoint/2010/main" val="60315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59224"/>
          </a:xfrm>
        </p:spPr>
        <p:txBody>
          <a:bodyPr/>
          <a:lstStyle/>
          <a:p>
            <a:r>
              <a:rPr lang="fr-FR" dirty="0"/>
              <a:t>Modalités de travail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Liberté de choix</a:t>
            </a:r>
          </a:p>
          <a:p>
            <a:r>
              <a:rPr lang="fr-FR" dirty="0"/>
              <a:t>Non payant</a:t>
            </a:r>
          </a:p>
          <a:p>
            <a:r>
              <a:rPr lang="fr-FR" dirty="0"/>
              <a:t>Binôme</a:t>
            </a:r>
          </a:p>
          <a:p>
            <a:r>
              <a:rPr lang="fr-FR" dirty="0"/>
              <a:t>Durée non limitée</a:t>
            </a:r>
          </a:p>
          <a:p>
            <a:r>
              <a:rPr lang="fr-FR" dirty="0"/>
              <a:t>Souplesse, adaptabilité</a:t>
            </a:r>
          </a:p>
          <a:p>
            <a:r>
              <a:rPr lang="fr-FR" dirty="0"/>
              <a:t>Multidisciplinarité ( + apport médical)</a:t>
            </a:r>
          </a:p>
          <a:p>
            <a:r>
              <a:rPr lang="fr-FR" dirty="0"/>
              <a:t>Collaboration réseau! </a:t>
            </a:r>
          </a:p>
          <a:p>
            <a:pPr lvl="1"/>
            <a:r>
              <a:rPr lang="fr-FR" dirty="0"/>
              <a:t>Secret professionnel</a:t>
            </a:r>
          </a:p>
        </p:txBody>
      </p:sp>
    </p:spTree>
    <p:extLst>
      <p:ext uri="{BB962C8B-B14F-4D97-AF65-F5344CB8AC3E}">
        <p14:creationId xmlns:p14="http://schemas.microsoft.com/office/powerpoint/2010/main" val="290661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4" y="465100"/>
            <a:ext cx="8042276" cy="330355"/>
          </a:xfrm>
        </p:spPr>
        <p:txBody>
          <a:bodyPr/>
          <a:lstStyle/>
          <a:p>
            <a:r>
              <a:rPr lang="fr-FR" dirty="0"/>
              <a:t>Principaux envoyeurs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5143" b="3491"/>
          <a:stretch/>
        </p:blipFill>
        <p:spPr>
          <a:xfrm>
            <a:off x="1941311" y="838998"/>
            <a:ext cx="5258203" cy="60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4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3397"/>
          <a:stretch/>
        </p:blipFill>
        <p:spPr>
          <a:xfrm>
            <a:off x="1870494" y="849086"/>
            <a:ext cx="5399838" cy="6008914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41510"/>
          </a:xfrm>
        </p:spPr>
        <p:txBody>
          <a:bodyPr/>
          <a:lstStyle/>
          <a:p>
            <a:r>
              <a:rPr lang="fr-FR" dirty="0"/>
              <a:t>Principaux envoyeurs</a:t>
            </a:r>
          </a:p>
        </p:txBody>
      </p:sp>
    </p:spTree>
    <p:extLst>
      <p:ext uri="{BB962C8B-B14F-4D97-AF65-F5344CB8AC3E}">
        <p14:creationId xmlns:p14="http://schemas.microsoft.com/office/powerpoint/2010/main" val="150114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2471" b="4644"/>
          <a:stretch/>
        </p:blipFill>
        <p:spPr>
          <a:xfrm>
            <a:off x="1377268" y="795455"/>
            <a:ext cx="6386288" cy="5788531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49274" y="465100"/>
            <a:ext cx="8042276" cy="330355"/>
          </a:xfrm>
        </p:spPr>
        <p:txBody>
          <a:bodyPr/>
          <a:lstStyle/>
          <a:p>
            <a:r>
              <a:rPr lang="fr-FR" dirty="0"/>
              <a:t>Charge de Travail</a:t>
            </a:r>
          </a:p>
        </p:txBody>
      </p:sp>
    </p:spTree>
    <p:extLst>
      <p:ext uri="{BB962C8B-B14F-4D97-AF65-F5344CB8AC3E}">
        <p14:creationId xmlns:p14="http://schemas.microsoft.com/office/powerpoint/2010/main" val="480959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7328" b="5811"/>
          <a:stretch/>
        </p:blipFill>
        <p:spPr>
          <a:xfrm>
            <a:off x="1364009" y="1324732"/>
            <a:ext cx="6647878" cy="5293783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49274" y="465100"/>
            <a:ext cx="8042276" cy="330355"/>
          </a:xfrm>
        </p:spPr>
        <p:txBody>
          <a:bodyPr/>
          <a:lstStyle/>
          <a:p>
            <a:r>
              <a:rPr lang="fr-FR" dirty="0"/>
              <a:t>Charge de Travail</a:t>
            </a:r>
          </a:p>
        </p:txBody>
      </p:sp>
    </p:spTree>
    <p:extLst>
      <p:ext uri="{BB962C8B-B14F-4D97-AF65-F5344CB8AC3E}">
        <p14:creationId xmlns:p14="http://schemas.microsoft.com/office/powerpoint/2010/main" val="370735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83029"/>
            <a:ext cx="8042276" cy="813160"/>
          </a:xfrm>
        </p:spPr>
        <p:txBody>
          <a:bodyPr/>
          <a:lstStyle/>
          <a:p>
            <a:r>
              <a:rPr lang="fr-FR" dirty="0"/>
              <a:t>Sortir des murs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Indicateurs cliniques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Rapport de pouvoir modifié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Proximité / intimité malgré professionnalisme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Principe de réalité (faisabilité des propositions thérapeutiques)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Contexte-famille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Responsabilité thérapeutique partagée / anxiété 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Obligation de collaboration (vs autarcie hôpital)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fr-FR" dirty="0" err="1">
                <a:solidFill>
                  <a:schemeClr val="tx1"/>
                </a:solidFill>
              </a:rPr>
              <a:t>Destigmatisation</a:t>
            </a:r>
            <a:endParaRPr lang="en-GB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707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Difficultés rencontrées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2514600"/>
            <a:ext cx="8042276" cy="2928257"/>
          </a:xfrm>
        </p:spPr>
        <p:txBody>
          <a:bodyPr/>
          <a:lstStyle/>
          <a:p>
            <a:r>
              <a:rPr lang="fr-FR" dirty="0"/>
              <a:t>Communication avec le réseau (sortie)</a:t>
            </a:r>
          </a:p>
          <a:p>
            <a:r>
              <a:rPr lang="fr-FR" dirty="0"/>
              <a:t>Rupture de suivis (psychose, alcool,</a:t>
            </a:r>
            <a:r>
              <a:rPr lang="mr-IN" dirty="0"/>
              <a:t>…</a:t>
            </a:r>
            <a:r>
              <a:rPr lang="nl-BE" dirty="0"/>
              <a:t>)</a:t>
            </a:r>
          </a:p>
          <a:p>
            <a:r>
              <a:rPr lang="nl-BE" dirty="0"/>
              <a:t>Tenir notre cadre (cfr. autres professionnels)</a:t>
            </a:r>
          </a:p>
          <a:p>
            <a:r>
              <a:rPr lang="nl-BE" dirty="0"/>
              <a:t>Accepter nos limites (relais)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04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673633"/>
            <a:ext cx="8042276" cy="697967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2209801"/>
            <a:ext cx="8042276" cy="3559628"/>
          </a:xfrm>
        </p:spPr>
        <p:txBody>
          <a:bodyPr/>
          <a:lstStyle/>
          <a:p>
            <a:r>
              <a:rPr lang="fr-FR" dirty="0"/>
              <a:t>Passage au sein des structures de soin selon moment</a:t>
            </a:r>
          </a:p>
          <a:p>
            <a:r>
              <a:rPr lang="fr-FR" dirty="0"/>
              <a:t>Articulation nécessaire à prise en charge optimale</a:t>
            </a:r>
          </a:p>
          <a:p>
            <a:r>
              <a:rPr lang="fr-FR" dirty="0"/>
              <a:t>Respect de la place et du cadre de chacun</a:t>
            </a:r>
          </a:p>
          <a:p>
            <a:r>
              <a:rPr lang="fr-FR" dirty="0"/>
              <a:t>Connaissance du réseau toujours à renouveler</a:t>
            </a:r>
          </a:p>
          <a:p>
            <a:r>
              <a:rPr lang="fr-FR" dirty="0"/>
              <a:t>Quid des personnes « âgées » ?</a:t>
            </a:r>
          </a:p>
        </p:txBody>
      </p:sp>
    </p:spTree>
    <p:extLst>
      <p:ext uri="{BB962C8B-B14F-4D97-AF65-F5344CB8AC3E}">
        <p14:creationId xmlns:p14="http://schemas.microsoft.com/office/powerpoint/2010/main" val="4598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72476"/>
          </a:xfrm>
        </p:spPr>
        <p:txBody>
          <a:bodyPr/>
          <a:lstStyle/>
          <a:p>
            <a:r>
              <a:rPr lang="fr-FR" dirty="0"/>
              <a:t>Mot de la fin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95321" y="1600200"/>
            <a:ext cx="6196230" cy="4938919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sz="11200" i="1" dirty="0"/>
              <a:t>« Il y a énormément de gens qui sont malades </a:t>
            </a:r>
            <a:r>
              <a:rPr lang="mr-IN" sz="11200" i="1" dirty="0"/>
              <a:t>…</a:t>
            </a:r>
            <a:endParaRPr lang="nl-BE" sz="11200" i="1" dirty="0"/>
          </a:p>
          <a:p>
            <a:pPr marL="0" indent="0">
              <a:buNone/>
            </a:pPr>
            <a:r>
              <a:rPr lang="nl-BE" sz="11200" i="1" dirty="0"/>
              <a:t>de leur santé, je veux dire de leur certitude démesurée d’etre des gens normaux, </a:t>
            </a:r>
          </a:p>
          <a:p>
            <a:pPr marL="0" indent="0">
              <a:buNone/>
            </a:pPr>
            <a:r>
              <a:rPr lang="nl-BE" sz="11200" i="1" dirty="0"/>
              <a:t>et qui de ce fait , sont imbus d’une terrible prétention, d’une effrontée satisfaction d’eux-mêmes.”</a:t>
            </a:r>
          </a:p>
          <a:p>
            <a:pPr marL="0" indent="0">
              <a:buNone/>
            </a:pPr>
            <a:endParaRPr lang="nl-BE" sz="11200" i="1" dirty="0"/>
          </a:p>
          <a:p>
            <a:pPr marL="0" indent="0">
              <a:buNone/>
            </a:pPr>
            <a:endParaRPr lang="nl-BE" dirty="0"/>
          </a:p>
          <a:p>
            <a:pPr marL="0" indent="0" algn="r">
              <a:buNone/>
            </a:pPr>
            <a:r>
              <a:rPr lang="nl-BE" sz="6400" dirty="0"/>
              <a:t>Fiodor Dostoïevski, Journal d’un écrivain, 1877.</a:t>
            </a:r>
            <a:endParaRPr lang="fr-FR" sz="6400" dirty="0"/>
          </a:p>
        </p:txBody>
      </p:sp>
    </p:spTree>
    <p:extLst>
      <p:ext uri="{BB962C8B-B14F-4D97-AF65-F5344CB8AC3E}">
        <p14:creationId xmlns:p14="http://schemas.microsoft.com/office/powerpoint/2010/main" val="3507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FBFF86-BB97-4F25-BCD8-C5F5E3AA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Equipes mobiles </a:t>
            </a:r>
            <a:r>
              <a:rPr lang="fr-BE" dirty="0" err="1"/>
              <a:t>DiapaZon</a:t>
            </a:r>
            <a:r>
              <a:rPr lang="fr-BE" dirty="0"/>
              <a:t> : Historique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02C33-F2B0-427A-8D13-A69536440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80" y="1600201"/>
            <a:ext cx="8379871" cy="4343400"/>
          </a:xfrm>
        </p:spPr>
        <p:txBody>
          <a:bodyPr>
            <a:normAutofit fontScale="62500" lnSpcReduction="20000"/>
          </a:bodyPr>
          <a:lstStyle/>
          <a:p>
            <a:r>
              <a:rPr lang="fr-BE" sz="3600" dirty="0"/>
              <a:t>Promoteur : Vivalia CUP La Clairière</a:t>
            </a:r>
          </a:p>
          <a:p>
            <a:endParaRPr lang="fr-BE" sz="3600" dirty="0"/>
          </a:p>
          <a:p>
            <a:pPr lvl="1"/>
            <a:r>
              <a:rPr lang="fr-BE" sz="3200" dirty="0"/>
              <a:t>2016 : gel de lits avec le personnel soignant dégagé</a:t>
            </a:r>
          </a:p>
          <a:p>
            <a:pPr lvl="2"/>
            <a:r>
              <a:rPr lang="fr-BE" sz="2400" dirty="0"/>
              <a:t>Infirmiers</a:t>
            </a:r>
          </a:p>
          <a:p>
            <a:pPr lvl="2"/>
            <a:r>
              <a:rPr lang="fr-BE" sz="2400" dirty="0"/>
              <a:t>Aides-soignants</a:t>
            </a:r>
          </a:p>
          <a:p>
            <a:pPr lvl="2"/>
            <a:r>
              <a:rPr lang="fr-BE" sz="2400" dirty="0"/>
              <a:t>Educateurs</a:t>
            </a:r>
          </a:p>
          <a:p>
            <a:pPr lvl="2"/>
            <a:r>
              <a:rPr lang="fr-BE" sz="2400" dirty="0"/>
              <a:t>Psychologues</a:t>
            </a:r>
          </a:p>
          <a:p>
            <a:pPr lvl="2"/>
            <a:r>
              <a:rPr lang="fr-BE" sz="2400" dirty="0"/>
              <a:t>Assistante sociale</a:t>
            </a:r>
          </a:p>
          <a:p>
            <a:pPr lvl="2"/>
            <a:r>
              <a:rPr lang="fr-BE" sz="2400" dirty="0"/>
              <a:t>Psychiatres </a:t>
            </a:r>
          </a:p>
          <a:p>
            <a:pPr marL="672704" lvl="2" indent="0">
              <a:buNone/>
            </a:pPr>
            <a:endParaRPr lang="fr-BE" sz="2400" dirty="0"/>
          </a:p>
          <a:p>
            <a:pPr marL="625079" lvl="1" indent="-285750"/>
            <a:r>
              <a:rPr lang="fr-BE" sz="3200" dirty="0"/>
              <a:t>2019 : nouvelles directives du fédéral</a:t>
            </a:r>
          </a:p>
          <a:p>
            <a:pPr lvl="2">
              <a:lnSpc>
                <a:spcPct val="100000"/>
              </a:lnSpc>
            </a:pPr>
            <a:r>
              <a:rPr lang="fr-BE" sz="2400" dirty="0"/>
              <a:t> Engagements (psychologue, AS, éducateur)</a:t>
            </a:r>
          </a:p>
          <a:p>
            <a:pPr lvl="2">
              <a:lnSpc>
                <a:spcPct val="100000"/>
              </a:lnSpc>
            </a:pPr>
            <a:r>
              <a:rPr lang="fr-BE" sz="2400" dirty="0"/>
              <a:t> Territoire et couverture horaire</a:t>
            </a:r>
          </a:p>
          <a:p>
            <a:pPr lvl="2">
              <a:lnSpc>
                <a:spcPct val="100000"/>
              </a:lnSpc>
            </a:pPr>
            <a:r>
              <a:rPr lang="fr-BE" sz="2400" dirty="0"/>
              <a:t> Réforme des Aînés </a:t>
            </a:r>
            <a:r>
              <a:rPr lang="fr-BE" sz="2200" dirty="0"/>
              <a:t>(2020?)</a:t>
            </a:r>
            <a:endParaRPr lang="fr-BE" sz="2400" dirty="0"/>
          </a:p>
          <a:p>
            <a:pPr lvl="2">
              <a:lnSpc>
                <a:spcPct val="100000"/>
              </a:lnSpc>
            </a:pPr>
            <a:endParaRPr lang="fr-BE" sz="2400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63563D20-2E2E-41BC-A953-8287B795D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557017"/>
              </p:ext>
            </p:extLst>
          </p:nvPr>
        </p:nvGraphicFramePr>
        <p:xfrm>
          <a:off x="4711094" y="2548954"/>
          <a:ext cx="4552167" cy="382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364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2166258"/>
            <a:ext cx="8042276" cy="4343400"/>
          </a:xfrm>
        </p:spPr>
        <p:txBody>
          <a:bodyPr/>
          <a:lstStyle/>
          <a:p>
            <a:r>
              <a:rPr lang="fr-FR" dirty="0"/>
              <a:t>Gel de lits</a:t>
            </a:r>
          </a:p>
          <a:p>
            <a:r>
              <a:rPr lang="fr-FR" dirty="0"/>
              <a:t>Co-construction</a:t>
            </a:r>
          </a:p>
          <a:p>
            <a:r>
              <a:rPr lang="fr-FR" dirty="0"/>
              <a:t>Choix</a:t>
            </a:r>
          </a:p>
          <a:p>
            <a:r>
              <a:rPr lang="fr-FR" dirty="0"/>
              <a:t>5 ans après</a:t>
            </a:r>
            <a:r>
              <a:rPr lang="is-IS" dirty="0"/>
              <a:t>…</a:t>
            </a:r>
            <a:endParaRPr lang="fr-FR" dirty="0"/>
          </a:p>
          <a:p>
            <a:r>
              <a:rPr lang="fr-FR" dirty="0"/>
              <a:t>Positionnement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167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46310"/>
          </a:xfrm>
        </p:spPr>
        <p:txBody>
          <a:bodyPr/>
          <a:lstStyle/>
          <a:p>
            <a:r>
              <a:rPr lang="fr-FR" dirty="0"/>
              <a:t>Objectifs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Lien</a:t>
            </a:r>
          </a:p>
          <a:p>
            <a:r>
              <a:rPr lang="fr-FR" dirty="0"/>
              <a:t>Réflexion diagnostique</a:t>
            </a:r>
          </a:p>
          <a:p>
            <a:r>
              <a:rPr lang="fr-FR" dirty="0"/>
              <a:t>Accrochage réseau de soins</a:t>
            </a:r>
          </a:p>
          <a:p>
            <a:r>
              <a:rPr lang="fr-FR" dirty="0"/>
              <a:t>Evaluation traitement (MT)</a:t>
            </a:r>
          </a:p>
          <a:p>
            <a:r>
              <a:rPr lang="fr-FR" dirty="0"/>
              <a:t>Stabilisation (diminution des hospitalisations)</a:t>
            </a:r>
          </a:p>
          <a:p>
            <a:r>
              <a:rPr lang="fr-FR" dirty="0"/>
              <a:t>Sensibilisation patients et partenaires </a:t>
            </a:r>
          </a:p>
          <a:p>
            <a:r>
              <a:rPr lang="fr-FR" dirty="0"/>
              <a:t>Articulation réseau, cohérence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569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4DD7C-9783-4565-9780-318F2066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03" y="162839"/>
            <a:ext cx="8578592" cy="115166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BE" dirty="0"/>
              <a:t>Intervention sur tout le territoire luxembourgeois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8C1098-17E0-45B7-AC78-806274134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709" y="1604866"/>
            <a:ext cx="7488756" cy="3768801"/>
          </a:xfrm>
        </p:spPr>
        <p:txBody>
          <a:bodyPr>
            <a:noAutofit/>
          </a:bodyPr>
          <a:lstStyle/>
          <a:p>
            <a:r>
              <a:rPr lang="fr-BE" sz="2400" dirty="0"/>
              <a:t>Public Cible  </a:t>
            </a:r>
          </a:p>
          <a:p>
            <a:pPr lvl="1"/>
            <a:r>
              <a:rPr lang="fr-BE" sz="2000" dirty="0"/>
              <a:t>+ de 18 ans </a:t>
            </a:r>
          </a:p>
          <a:p>
            <a:pPr lvl="1"/>
            <a:r>
              <a:rPr lang="fr-BE" sz="2000" dirty="0"/>
              <a:t>Trouble de santé mentale ou psychiatrique</a:t>
            </a:r>
          </a:p>
          <a:p>
            <a:pPr lvl="1"/>
            <a:r>
              <a:rPr lang="fr-BE" sz="2000" dirty="0"/>
              <a:t>Difficulté d’accessibilité au soin</a:t>
            </a:r>
          </a:p>
          <a:p>
            <a:pPr lvl="1"/>
            <a:r>
              <a:rPr lang="fr-BE" sz="2000" dirty="0"/>
              <a:t>Réponse à la demande du tiers : </a:t>
            </a:r>
          </a:p>
          <a:p>
            <a:pPr marL="342900" lvl="1" indent="0">
              <a:buNone/>
            </a:pPr>
            <a:r>
              <a:rPr lang="fr-BE" sz="2000" dirty="0"/>
              <a:t>            proche – professionnel</a:t>
            </a:r>
          </a:p>
          <a:p>
            <a:r>
              <a:rPr lang="fr-BE" sz="2400" dirty="0"/>
              <a:t>Déplacement en binôme (intra-inter équipe) là où la personne se trouve</a:t>
            </a:r>
          </a:p>
          <a:p>
            <a:r>
              <a:rPr lang="fr-BE" sz="2400" dirty="0"/>
              <a:t>Possibilité d’un passage du psychiatre à domicile</a:t>
            </a:r>
          </a:p>
          <a:p>
            <a:r>
              <a:rPr lang="fr-BE" sz="2400" dirty="0"/>
              <a:t>Service non-payant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8F31C16D-4A44-45DC-B79E-BD498C806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5570816"/>
              </p:ext>
            </p:extLst>
          </p:nvPr>
        </p:nvGraphicFramePr>
        <p:xfrm>
          <a:off x="9715092" y="2465620"/>
          <a:ext cx="2321706" cy="2194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1">
            <a:extLst>
              <a:ext uri="{FF2B5EF4-FFF2-40B4-BE49-F238E27FC236}">
                <a16:creationId xmlns:a16="http://schemas.microsoft.com/office/drawing/2014/main" id="{E0AAA2F3-47CE-4270-B240-0AF6F31D3FF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1211" y="884209"/>
            <a:ext cx="1993537" cy="316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3949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 cible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905001"/>
            <a:ext cx="8042276" cy="4343400"/>
          </a:xfrm>
        </p:spPr>
        <p:txBody>
          <a:bodyPr/>
          <a:lstStyle/>
          <a:p>
            <a:r>
              <a:rPr lang="fr-FR" dirty="0"/>
              <a:t>18 – 65 ans (et plus</a:t>
            </a:r>
            <a:r>
              <a:rPr lang="mr-IN" dirty="0"/>
              <a:t>…</a:t>
            </a:r>
            <a:r>
              <a:rPr lang="nl-BE" dirty="0"/>
              <a:t>?)</a:t>
            </a:r>
          </a:p>
          <a:p>
            <a:r>
              <a:rPr lang="nl-BE" dirty="0"/>
              <a:t>Problèmes psychiatriques complexes et chroniques</a:t>
            </a:r>
          </a:p>
          <a:p>
            <a:r>
              <a:rPr lang="nl-BE" dirty="0"/>
              <a:t>Accès difficile aux soins</a:t>
            </a:r>
          </a:p>
          <a:p>
            <a:r>
              <a:rPr lang="nl-BE" dirty="0"/>
              <a:t>Intérêt de l’apport médical</a:t>
            </a:r>
          </a:p>
          <a:p>
            <a:r>
              <a:rPr lang="nl-BE" dirty="0"/>
              <a:t>Articulation avec autres partenaires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312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Obje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098438"/>
              </p:ext>
            </p:extLst>
          </p:nvPr>
        </p:nvGraphicFramePr>
        <p:xfrm>
          <a:off x="1349602" y="1125131"/>
          <a:ext cx="6441621" cy="531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Document" r:id="rId4" imgW="7848600" imgH="8547100" progId="Word.Document.12">
                  <p:embed/>
                </p:oleObj>
              </mc:Choice>
              <mc:Fallback>
                <p:oleObj name="Document" r:id="rId4" imgW="7848600" imgH="854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9602" y="1125131"/>
                        <a:ext cx="6441621" cy="5312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71287" y="107576"/>
            <a:ext cx="8042276" cy="929158"/>
          </a:xfrm>
        </p:spPr>
        <p:txBody>
          <a:bodyPr/>
          <a:lstStyle/>
          <a:p>
            <a:r>
              <a:rPr lang="fr-FR"/>
              <a:t>Concentration des usagers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238192" y="1125131"/>
            <a:ext cx="6649657" cy="556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55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408621" y="551793"/>
            <a:ext cx="375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10252" y="239486"/>
            <a:ext cx="8662781" cy="980784"/>
          </a:xfrm>
        </p:spPr>
        <p:txBody>
          <a:bodyPr/>
          <a:lstStyle/>
          <a:p>
            <a:r>
              <a:rPr lang="fr-FR" dirty="0"/>
              <a:t>Age des patients demandeurs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4007990E-C4A5-412E-983E-8107181C9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578918"/>
              </p:ext>
            </p:extLst>
          </p:nvPr>
        </p:nvGraphicFramePr>
        <p:xfrm>
          <a:off x="891524" y="1888749"/>
          <a:ext cx="7500238" cy="4372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659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52" y="1579961"/>
            <a:ext cx="7577294" cy="473375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66709" y="272605"/>
            <a:ext cx="8662781" cy="980784"/>
          </a:xfrm>
        </p:spPr>
        <p:txBody>
          <a:bodyPr/>
          <a:lstStyle/>
          <a:p>
            <a:r>
              <a:rPr lang="fr-FR" dirty="0"/>
              <a:t>Diagnostic des patients inclus</a:t>
            </a:r>
          </a:p>
        </p:txBody>
      </p:sp>
    </p:spTree>
    <p:extLst>
      <p:ext uri="{BB962C8B-B14F-4D97-AF65-F5344CB8AC3E}">
        <p14:creationId xmlns:p14="http://schemas.microsoft.com/office/powerpoint/2010/main" val="1923336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988</TotalTime>
  <Words>421</Words>
  <Application>Microsoft Office PowerPoint</Application>
  <PresentationFormat>Affichage à l'écran (4:3)</PresentationFormat>
  <Paragraphs>205</Paragraphs>
  <Slides>18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Calibri</vt:lpstr>
      <vt:lpstr>News Gothic MT</vt:lpstr>
      <vt:lpstr>Wingdings 2</vt:lpstr>
      <vt:lpstr>Brise</vt:lpstr>
      <vt:lpstr>Document</vt:lpstr>
      <vt:lpstr>Présentation PowerPoint</vt:lpstr>
      <vt:lpstr>Equipes mobiles DiapaZon : Historique</vt:lpstr>
      <vt:lpstr>Création</vt:lpstr>
      <vt:lpstr>Objectifs </vt:lpstr>
      <vt:lpstr>Intervention sur tout le territoire luxembourgeois</vt:lpstr>
      <vt:lpstr>Public cible</vt:lpstr>
      <vt:lpstr>Concentration des usagers</vt:lpstr>
      <vt:lpstr>Age des patients demandeurs</vt:lpstr>
      <vt:lpstr>Diagnostic des patients inclus</vt:lpstr>
      <vt:lpstr>Modalités de travail</vt:lpstr>
      <vt:lpstr>Principaux envoyeurs</vt:lpstr>
      <vt:lpstr>Principaux envoyeurs</vt:lpstr>
      <vt:lpstr>Charge de Travail</vt:lpstr>
      <vt:lpstr>Charge de Travail</vt:lpstr>
      <vt:lpstr>Sortir des murs</vt:lpstr>
      <vt:lpstr>Difficultés rencontrées</vt:lpstr>
      <vt:lpstr>Conclusion</vt:lpstr>
      <vt:lpstr>Mot de la 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Tordeurs-Salmon</dc:creator>
  <cp:lastModifiedBy>pc</cp:lastModifiedBy>
  <cp:revision>39</cp:revision>
  <dcterms:created xsi:type="dcterms:W3CDTF">2019-09-08T08:10:01Z</dcterms:created>
  <dcterms:modified xsi:type="dcterms:W3CDTF">2019-10-07T09:33:18Z</dcterms:modified>
</cp:coreProperties>
</file>